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Montserrat"/>
      <p:regular r:id="rId34"/>
      <p:bold r:id="rId35"/>
      <p:italic r:id="rId36"/>
      <p:boldItalic r:id="rId37"/>
    </p:embeddedFont>
    <p:embeddedFont>
      <p:font typeface="La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guide id="3" orient="horz" pos="26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 pos="267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italic.fntdata"/><Relationship Id="rId20" Type="http://schemas.openxmlformats.org/officeDocument/2006/relationships/slide" Target="slides/slide15.xml"/><Relationship Id="rId41" Type="http://schemas.openxmlformats.org/officeDocument/2006/relationships/font" Target="fonts/Lato-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Montserrat-bold.fntdata"/><Relationship Id="rId12" Type="http://schemas.openxmlformats.org/officeDocument/2006/relationships/slide" Target="slides/slide7.xml"/><Relationship Id="rId34" Type="http://schemas.openxmlformats.org/officeDocument/2006/relationships/font" Target="fonts/Montserrat-regular.fntdata"/><Relationship Id="rId15" Type="http://schemas.openxmlformats.org/officeDocument/2006/relationships/slide" Target="slides/slide10.xml"/><Relationship Id="rId37" Type="http://schemas.openxmlformats.org/officeDocument/2006/relationships/font" Target="fonts/Montserrat-boldItalic.fntdata"/><Relationship Id="rId14" Type="http://schemas.openxmlformats.org/officeDocument/2006/relationships/slide" Target="slides/slide9.xml"/><Relationship Id="rId36" Type="http://schemas.openxmlformats.org/officeDocument/2006/relationships/font" Target="fonts/Montserrat-italic.fntdata"/><Relationship Id="rId17" Type="http://schemas.openxmlformats.org/officeDocument/2006/relationships/slide" Target="slides/slide12.xml"/><Relationship Id="rId39" Type="http://schemas.openxmlformats.org/officeDocument/2006/relationships/font" Target="fonts/Lato-bold.fntdata"/><Relationship Id="rId16" Type="http://schemas.openxmlformats.org/officeDocument/2006/relationships/slide" Target="slides/slide11.xml"/><Relationship Id="rId38" Type="http://schemas.openxmlformats.org/officeDocument/2006/relationships/font" Target="fonts/Lat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u.cppreference.com/w/cpp/container/vector" TargetMode="External"/><Relationship Id="rId3" Type="http://schemas.openxmlformats.org/officeDocument/2006/relationships/hyperlink" Target="https://ru.cppreference.com/w/cpp/container/vector"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ru"/>
              <a:t>Включить режим докладчика.</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6b86c7298e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6b86c7298e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0000"/>
              </a:lnSpc>
              <a:spcBef>
                <a:spcPts val="400"/>
              </a:spcBef>
              <a:spcAft>
                <a:spcPts val="0"/>
              </a:spcAft>
              <a:buNone/>
            </a:pPr>
            <a:r>
              <a:rPr lang="ru" sz="950">
                <a:highlight>
                  <a:srgbClr val="FFFFFF"/>
                </a:highlight>
              </a:rPr>
              <a:t>std::deque (двусторонняя очередь) представляет собой последовательный индексированный контейнер, который позволяет быстро вставлять и удалять элементы с начала и с конца. Кроме того, вставка и удаление с обоих концов двусторонней очереди оставляет действительными указатели и ссылки на остальные элементы.</a:t>
            </a:r>
            <a:endParaRPr sz="950">
              <a:highlight>
                <a:srgbClr val="FFFFFF"/>
              </a:highlight>
            </a:endParaRPr>
          </a:p>
          <a:p>
            <a:pPr indent="0" lvl="0" marL="0" rtl="0" algn="l">
              <a:lnSpc>
                <a:spcPct val="120000"/>
              </a:lnSpc>
              <a:spcBef>
                <a:spcPts val="500"/>
              </a:spcBef>
              <a:spcAft>
                <a:spcPts val="0"/>
              </a:spcAft>
              <a:buNone/>
            </a:pPr>
            <a:r>
              <a:rPr lang="ru" sz="950">
                <a:highlight>
                  <a:srgbClr val="FFFFFF"/>
                </a:highlight>
              </a:rPr>
              <a:t>В отличие от </a:t>
            </a:r>
            <a:r>
              <a:rPr lang="ru" sz="950">
                <a:solidFill>
                  <a:srgbClr val="0B0080"/>
                </a:solidFill>
                <a:highlight>
                  <a:srgbClr val="FFFFFF"/>
                </a:highlight>
                <a:uFill>
                  <a:noFill/>
                </a:uFill>
                <a:hlinkClick r:id="rId2"/>
              </a:rPr>
              <a:t>std::vector</a:t>
            </a:r>
            <a:r>
              <a:rPr lang="ru" sz="950">
                <a:highlight>
                  <a:srgbClr val="FFFFFF"/>
                </a:highlight>
              </a:rPr>
              <a:t>, элементы deque не хранятся непрерывно: обычно реализован с помощью набора выделенных массивов фиксированного размера.</a:t>
            </a:r>
            <a:endParaRPr sz="950">
              <a:highlight>
                <a:srgbClr val="FFFFFF"/>
              </a:highlight>
            </a:endParaRPr>
          </a:p>
          <a:p>
            <a:pPr indent="0" lvl="0" marL="0" rtl="0" algn="l">
              <a:lnSpc>
                <a:spcPct val="120000"/>
              </a:lnSpc>
              <a:spcBef>
                <a:spcPts val="500"/>
              </a:spcBef>
              <a:spcAft>
                <a:spcPts val="0"/>
              </a:spcAft>
              <a:buNone/>
            </a:pPr>
            <a:r>
              <a:rPr lang="ru" sz="950">
                <a:highlight>
                  <a:srgbClr val="FFFFFF"/>
                </a:highlight>
              </a:rPr>
              <a:t>Хранилище deque обрабатывается автоматически, расширяясь и сужаясь по мере необходимости. Расширение deque дешевле, чем расширение </a:t>
            </a:r>
            <a:r>
              <a:rPr lang="ru" sz="950">
                <a:solidFill>
                  <a:srgbClr val="0B0080"/>
                </a:solidFill>
                <a:highlight>
                  <a:srgbClr val="FFFFFF"/>
                </a:highlight>
                <a:uFill>
                  <a:noFill/>
                </a:uFill>
                <a:hlinkClick r:id="rId3"/>
              </a:rPr>
              <a:t>std::vector</a:t>
            </a:r>
            <a:r>
              <a:rPr lang="ru" sz="950">
                <a:highlight>
                  <a:srgbClr val="FFFFFF"/>
                </a:highlight>
              </a:rPr>
              <a:t>, потому что оно не требует копирования существующих элементов в новый участок памяти.</a:t>
            </a:r>
            <a:endParaRPr sz="950">
              <a:highlight>
                <a:srgbClr val="FFFFFF"/>
              </a:highlight>
            </a:endParaRPr>
          </a:p>
          <a:p>
            <a:pPr indent="0" lvl="0" marL="0" rtl="0" algn="l">
              <a:spcBef>
                <a:spcPts val="5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6b86c7298e_1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6b86c7298e_1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b86c7298e_1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b86c7298e_1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6b86c7298e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6b86c7298e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Список это набор узлов и связей между ними. Под этим термином обычно понимают двусвязный или односвязный списки. В них набор связей ограничен только указанием на следующий и предыдущий элементы или только на следующий. Граничные элементы указывают на некие маркеры, которые означают конец списка (Слушателям на заметку - задача “разворот односвязного списка” является очень популярной на собеседованиях на должность разработчика, так советую прорешать ее заранее. Кстати, как бы вы ее решали?).</a:t>
            </a:r>
            <a:endParaRPr/>
          </a:p>
          <a:p>
            <a:pPr indent="0" lvl="0" marL="0" rtl="0" algn="l">
              <a:spcBef>
                <a:spcPts val="0"/>
              </a:spcBef>
              <a:spcAft>
                <a:spcPts val="0"/>
              </a:spcAft>
              <a:buNone/>
            </a:pPr>
            <a:r>
              <a:rPr lang="ru"/>
              <a:t>Вообще встречаются более экзотические виды списков, такие как кольцевые и т.д.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6b86c7298e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6b86c7298e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6b86c7298e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6b86c7298e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Множества во многом похожи на математические множества, но хранят элементы в отсортированном виде, что делает их крайне полезными. Помимо этого данные во множествах хранятся в виде красно-черного дерева (частый случай бинарного дерева, позволяющий делать вставку и удаление элементов за логорифмичесоке время). Детали реализации множества опустим, так это сильно выходит за рамки нашей лекции. Скажем лишь, что большинство операций множества выполняют за логоримическое время, однако не предоставляют доступа по индексу к элементам. Ограничение на уникальность элементов обычно отсутсвует в мультимножествах (multiset)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6b86c7298e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6b86c7298e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6b86c7298e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6b86c7298e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Словари во много похожи на множества, однако помимо ключей, хранят еще и соответствующие им значения, т.е. элементом словаря является пара ключ-значение.</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6b86c7298e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6b86c7298e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6b86c7298e_1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6b86c7298e_1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757d2ecf7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g757d2ecf78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ru"/>
              <a:t>Включить режим докладчика.</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6b86c7298e_1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6b86c7298e_1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6b86c7298e_1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6b86c7298e_1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6b86c7298e_1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6b86c7298e_1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6b86c7298e_1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6b86c7298e_1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6b86c7298e_1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6b86c7298e_1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6b86c7298e_1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6b86c7298e_1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6b86c7298e_1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6b86c7298e_1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6b86c7298e_1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6b86c7298e_1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6b86c7298e_1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6b86c7298e_1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49a9041be6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49a9041be6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500"/>
              </a:spcAft>
              <a:buNone/>
            </a:pPr>
            <a:r>
              <a:rPr lang="ru" sz="1050">
                <a:solidFill>
                  <a:srgbClr val="222222"/>
                </a:solidFill>
                <a:highlight>
                  <a:srgbClr val="FFFFFF"/>
                </a:highlight>
              </a:rPr>
              <a:t>Решение задачи можно свести к двум этапам. Считывание данных в структуру и применение алгоритма к этой структуре. От правильного выбора структуры зависит насколько сложным (как по реализации, так и по потреблению памяти/процессорного времени) получится алгоритм. В сегодняшней лекции мы рассмотрим базовые структуры данных, которые предоставляют большее число языков программирования “из коробки”, рассмотрим примеры задач, которые эффективно решаются применением данных структур и изучим базовые принципы работы со стандартными структурами данных в языке c++. Отмечу, что за сегодня мы не успеем покрыть весь список контейнеров, которые предоставляет c++, так как он довольно велик.</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6b86c7298e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6b86c7298e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Структура данных является контейнером для произвольных объектов (однако некоторые структуры все же предоставляют свои требования для объектов, которые они хранят). Детали реализации самой работы с данными скрыты от разработчика. Программисту доступен только интерфейс, через который он добавляет, редактирует и изменяет данные. Многие языки предоставляют общий интерфейс для обхода коллекций, называемый итераторами. Мы коснемся изучим базовые принципы работы с итераторами в языке 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6b86c7298e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6b86c7298e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Основными характеристиками структур данных является возможность и время выполнения следующих операций: получение(чтение) элемента, добавление элемента, удаление элемента.</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6b86c7298e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6b86c7298e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Вот далеко не полный список стандартных контейнеров, которые часто используются при решении прикладных задач. </a:t>
            </a:r>
            <a:r>
              <a:rPr lang="ru"/>
              <a:t>Последовательные контейнеры обеспечивают хранение конечного количества однотипных элементов в виде непрерывной последовательности. Ассоциативные контейнеры обеспечивают быстрый доступ к данным по ключу. Такие контейнеры построены на основе сбалансированных деревьев.</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6b86c7298e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6b86c7298e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6b86c7298e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b86c7298e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Использование динамических массивов во многих ситуациях является неудобным, так как программисту редко приходится контролировать выделение и переаллокацию памяти вручную и можно использовать стандартные средства. Этим средством является вектор. Вектор имеет физический и логический размер. Физический размер - это размер динамического массива, в который помещаются элементы, как только логический размер начинает превышать физический, то физический размер увеличивается вдвое. По возможности данное действие происходит без переаллокации памяти. Однако, если переаллокация все-таки произошла, то в чем опасность для разработчика?</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6b86c7298e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6b86c7298e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idx="1" type="subTitle"/>
          </p:nvPr>
        </p:nvSpPr>
        <p:spPr>
          <a:xfrm>
            <a:off x="6867750" y="4139825"/>
            <a:ext cx="2094300" cy="530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300"/>
              <a:buFont typeface="Montserrat"/>
              <a:buNone/>
              <a:defRPr>
                <a:latin typeface="Montserrat"/>
                <a:ea typeface="Montserrat"/>
                <a:cs typeface="Montserrat"/>
                <a:sym typeface="Montserrat"/>
              </a:defRPr>
            </a:lvl1pPr>
            <a:lvl2pPr lvl="1" algn="ctr">
              <a:lnSpc>
                <a:spcPct val="100000"/>
              </a:lnSpc>
              <a:spcBef>
                <a:spcPts val="0"/>
              </a:spcBef>
              <a:spcAft>
                <a:spcPts val="0"/>
              </a:spcAft>
              <a:buSzPts val="1300"/>
              <a:buFont typeface="Montserrat"/>
              <a:buNone/>
              <a:defRPr sz="1300">
                <a:latin typeface="Montserrat"/>
                <a:ea typeface="Montserrat"/>
                <a:cs typeface="Montserrat"/>
                <a:sym typeface="Montserrat"/>
              </a:defRPr>
            </a:lvl2pPr>
            <a:lvl3pPr lvl="2" algn="ctr">
              <a:lnSpc>
                <a:spcPct val="100000"/>
              </a:lnSpc>
              <a:spcBef>
                <a:spcPts val="0"/>
              </a:spcBef>
              <a:spcAft>
                <a:spcPts val="0"/>
              </a:spcAft>
              <a:buSzPts val="1300"/>
              <a:buFont typeface="Montserrat"/>
              <a:buNone/>
              <a:defRPr sz="1300">
                <a:latin typeface="Montserrat"/>
                <a:ea typeface="Montserrat"/>
                <a:cs typeface="Montserrat"/>
                <a:sym typeface="Montserrat"/>
              </a:defRPr>
            </a:lvl3pPr>
            <a:lvl4pPr lvl="3" algn="ctr">
              <a:lnSpc>
                <a:spcPct val="100000"/>
              </a:lnSpc>
              <a:spcBef>
                <a:spcPts val="0"/>
              </a:spcBef>
              <a:spcAft>
                <a:spcPts val="0"/>
              </a:spcAft>
              <a:buSzPts val="1300"/>
              <a:buFont typeface="Montserrat"/>
              <a:buNone/>
              <a:defRPr sz="1300">
                <a:latin typeface="Montserrat"/>
                <a:ea typeface="Montserrat"/>
                <a:cs typeface="Montserrat"/>
                <a:sym typeface="Montserrat"/>
              </a:defRPr>
            </a:lvl4pPr>
            <a:lvl5pPr lvl="4" algn="ctr">
              <a:lnSpc>
                <a:spcPct val="100000"/>
              </a:lnSpc>
              <a:spcBef>
                <a:spcPts val="0"/>
              </a:spcBef>
              <a:spcAft>
                <a:spcPts val="0"/>
              </a:spcAft>
              <a:buSzPts val="1300"/>
              <a:buFont typeface="Montserrat"/>
              <a:buNone/>
              <a:defRPr sz="1300">
                <a:latin typeface="Montserrat"/>
                <a:ea typeface="Montserrat"/>
                <a:cs typeface="Montserrat"/>
                <a:sym typeface="Montserrat"/>
              </a:defRPr>
            </a:lvl5pPr>
            <a:lvl6pPr lvl="5" algn="ctr">
              <a:lnSpc>
                <a:spcPct val="100000"/>
              </a:lnSpc>
              <a:spcBef>
                <a:spcPts val="0"/>
              </a:spcBef>
              <a:spcAft>
                <a:spcPts val="0"/>
              </a:spcAft>
              <a:buSzPts val="1300"/>
              <a:buFont typeface="Montserrat"/>
              <a:buNone/>
              <a:defRPr sz="1300">
                <a:latin typeface="Montserrat"/>
                <a:ea typeface="Montserrat"/>
                <a:cs typeface="Montserrat"/>
                <a:sym typeface="Montserrat"/>
              </a:defRPr>
            </a:lvl6pPr>
            <a:lvl7pPr lvl="6" algn="ctr">
              <a:lnSpc>
                <a:spcPct val="100000"/>
              </a:lnSpc>
              <a:spcBef>
                <a:spcPts val="0"/>
              </a:spcBef>
              <a:spcAft>
                <a:spcPts val="0"/>
              </a:spcAft>
              <a:buSzPts val="1300"/>
              <a:buFont typeface="Montserrat"/>
              <a:buNone/>
              <a:defRPr sz="1300">
                <a:latin typeface="Montserrat"/>
                <a:ea typeface="Montserrat"/>
                <a:cs typeface="Montserrat"/>
                <a:sym typeface="Montserrat"/>
              </a:defRPr>
            </a:lvl7pPr>
            <a:lvl8pPr lvl="7" algn="ctr">
              <a:lnSpc>
                <a:spcPct val="100000"/>
              </a:lnSpc>
              <a:spcBef>
                <a:spcPts val="0"/>
              </a:spcBef>
              <a:spcAft>
                <a:spcPts val="0"/>
              </a:spcAft>
              <a:buSzPts val="1300"/>
              <a:buFont typeface="Montserrat"/>
              <a:buNone/>
              <a:defRPr sz="1300">
                <a:latin typeface="Montserrat"/>
                <a:ea typeface="Montserrat"/>
                <a:cs typeface="Montserrat"/>
                <a:sym typeface="Montserrat"/>
              </a:defRPr>
            </a:lvl8pPr>
            <a:lvl9pPr lvl="8" algn="ctr">
              <a:lnSpc>
                <a:spcPct val="100000"/>
              </a:lnSpc>
              <a:spcBef>
                <a:spcPts val="0"/>
              </a:spcBef>
              <a:spcAft>
                <a:spcPts val="0"/>
              </a:spcAft>
              <a:buSzPts val="1300"/>
              <a:buFont typeface="Montserrat"/>
              <a:buNone/>
              <a:defRPr sz="1300">
                <a:latin typeface="Montserrat"/>
                <a:ea typeface="Montserrat"/>
                <a:cs typeface="Montserrat"/>
                <a:sym typeface="Montserrat"/>
              </a:defRPr>
            </a:lvl9pPr>
          </a:lstStyle>
          <a:p/>
        </p:txBody>
      </p:sp>
      <p:sp>
        <p:nvSpPr>
          <p:cNvPr id="11" name="Google Shape;11;p2"/>
          <p:cNvSpPr/>
          <p:nvPr/>
        </p:nvSpPr>
        <p:spPr>
          <a:xfrm rot="5400000">
            <a:off x="7500300" y="505"/>
            <a:ext cx="1643700" cy="1643700"/>
          </a:xfrm>
          <a:prstGeom prst="diagStripe">
            <a:avLst>
              <a:gd fmla="val 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 name="Google Shape;12;p2"/>
          <p:cNvGrpSpPr/>
          <p:nvPr/>
        </p:nvGrpSpPr>
        <p:grpSpPr>
          <a:xfrm>
            <a:off x="0" y="490"/>
            <a:ext cx="5153705" cy="5134399"/>
            <a:chOff x="0" y="75"/>
            <a:chExt cx="5153705" cy="5152950"/>
          </a:xfrm>
        </p:grpSpPr>
        <p:sp>
          <p:nvSpPr>
            <p:cNvPr id="13" name="Google Shape;13;p2"/>
            <p:cNvSpPr/>
            <p:nvPr/>
          </p:nvSpPr>
          <p:spPr>
            <a:xfrm rot="-5400000">
              <a:off x="455" y="-225"/>
              <a:ext cx="5152800" cy="5153700"/>
            </a:xfrm>
            <a:prstGeom prst="diagStripe">
              <a:avLst>
                <a:gd fmla="val 5000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rot="-5400000">
              <a:off x="150" y="1145825"/>
              <a:ext cx="3996600" cy="3996900"/>
            </a:xfrm>
            <a:prstGeom prst="diagStripe">
              <a:avLst>
                <a:gd fmla="val 58774"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 name="Google Shape;17;p2"/>
          <p:cNvSpPr txBox="1"/>
          <p:nvPr>
            <p:ph type="ctrTitle"/>
          </p:nvPr>
        </p:nvSpPr>
        <p:spPr>
          <a:xfrm>
            <a:off x="3537150" y="657200"/>
            <a:ext cx="5017500" cy="3417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b="1"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8" name="Google Shape;18;p2"/>
          <p:cNvSpPr txBox="1"/>
          <p:nvPr/>
        </p:nvSpPr>
        <p:spPr>
          <a:xfrm>
            <a:off x="960450" y="159375"/>
            <a:ext cx="7223100" cy="349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ru" sz="1400" u="none" cap="none" strike="noStrike">
                <a:solidFill>
                  <a:srgbClr val="D9D9D9"/>
                </a:solidFill>
                <a:latin typeface="Montserrat"/>
                <a:ea typeface="Montserrat"/>
                <a:cs typeface="Montserrat"/>
                <a:sym typeface="Montserrat"/>
              </a:rPr>
              <a:t>Олимпиадное программирование</a:t>
            </a:r>
            <a:endParaRPr b="0" i="0" sz="1400" u="none" cap="none" strike="noStrike">
              <a:solidFill>
                <a:srgbClr val="D9D9D9"/>
              </a:solidFill>
              <a:latin typeface="Montserrat"/>
              <a:ea typeface="Montserrat"/>
              <a:cs typeface="Montserrat"/>
              <a:sym typeface="Montserrat"/>
            </a:endParaRPr>
          </a:p>
        </p:txBody>
      </p:sp>
      <p:grpSp>
        <p:nvGrpSpPr>
          <p:cNvPr id="19" name="Google Shape;19;p2"/>
          <p:cNvGrpSpPr/>
          <p:nvPr/>
        </p:nvGrpSpPr>
        <p:grpSpPr>
          <a:xfrm>
            <a:off x="328367" y="4147643"/>
            <a:ext cx="507600" cy="493200"/>
            <a:chOff x="458584" y="3967090"/>
            <a:chExt cx="507600" cy="493200"/>
          </a:xfrm>
        </p:grpSpPr>
        <p:sp>
          <p:nvSpPr>
            <p:cNvPr id="20" name="Google Shape;20;p2"/>
            <p:cNvSpPr/>
            <p:nvPr/>
          </p:nvSpPr>
          <p:spPr>
            <a:xfrm>
              <a:off x="460350" y="3970690"/>
              <a:ext cx="486000" cy="4860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 name="Google Shape;21;p2"/>
            <p:cNvPicPr preferRelativeResize="0"/>
            <p:nvPr/>
          </p:nvPicPr>
          <p:blipFill rotWithShape="1">
            <a:blip r:embed="rId2">
              <a:alphaModFix/>
            </a:blip>
            <a:srcRect b="0" l="0" r="83857" t="0"/>
            <a:stretch/>
          </p:blipFill>
          <p:spPr>
            <a:xfrm>
              <a:off x="458584" y="3967090"/>
              <a:ext cx="507600" cy="493200"/>
            </a:xfrm>
            <a:prstGeom prst="rect">
              <a:avLst/>
            </a:prstGeom>
            <a:noFill/>
            <a:ln>
              <a:noFill/>
            </a:ln>
          </p:spPr>
        </p:pic>
      </p:grpSp>
      <p:sp>
        <p:nvSpPr>
          <p:cNvPr id="22" name="Google Shape;22;p2"/>
          <p:cNvSpPr txBox="1"/>
          <p:nvPr/>
        </p:nvSpPr>
        <p:spPr>
          <a:xfrm>
            <a:off x="828250" y="4074660"/>
            <a:ext cx="2094300" cy="595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ru" sz="1000" u="none" cap="none" strike="noStrike">
                <a:solidFill>
                  <a:srgbClr val="FFFFFF"/>
                </a:solidFill>
                <a:latin typeface="Montserrat"/>
                <a:ea typeface="Montserrat"/>
                <a:cs typeface="Montserrat"/>
                <a:sym typeface="Montserrat"/>
              </a:rPr>
              <a:t>Национальный исследовательский университет “МИЭТ”</a:t>
            </a:r>
            <a:endParaRPr b="0" i="0" sz="1000" u="none" cap="none" strike="noStrike">
              <a:solidFill>
                <a:srgbClr val="FFFFFF"/>
              </a:solidFill>
              <a:latin typeface="Montserrat"/>
              <a:ea typeface="Montserrat"/>
              <a:cs typeface="Montserrat"/>
              <a:sym typeface="Montserra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Только заголовок без навигации">
  <p:cSld name="CUSTOM_1_1">
    <p:spTree>
      <p:nvGrpSpPr>
        <p:cNvPr id="23" name="Shape 23"/>
        <p:cNvGrpSpPr/>
        <p:nvPr/>
      </p:nvGrpSpPr>
      <p:grpSpPr>
        <a:xfrm>
          <a:off x="0" y="0"/>
          <a:ext cx="0" cy="0"/>
          <a:chOff x="0" y="0"/>
          <a:chExt cx="0" cy="0"/>
        </a:xfrm>
      </p:grpSpPr>
      <p:sp>
        <p:nvSpPr>
          <p:cNvPr id="24" name="Google Shape;24;p3"/>
          <p:cNvSpPr txBox="1"/>
          <p:nvPr>
            <p:ph type="title"/>
          </p:nvPr>
        </p:nvSpPr>
        <p:spPr>
          <a:xfrm>
            <a:off x="953450" y="270200"/>
            <a:ext cx="7924800" cy="39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b="1" sz="2000"/>
            </a:lvl1pPr>
            <a:lvl2pPr lvl="1" algn="l">
              <a:lnSpc>
                <a:spcPct val="100000"/>
              </a:lnSpc>
              <a:spcBef>
                <a:spcPts val="0"/>
              </a:spcBef>
              <a:spcAft>
                <a:spcPts val="0"/>
              </a:spcAft>
              <a:buSzPts val="2800"/>
              <a:buNone/>
              <a:defRPr sz="2000"/>
            </a:lvl2pPr>
            <a:lvl3pPr lvl="2" algn="l">
              <a:lnSpc>
                <a:spcPct val="100000"/>
              </a:lnSpc>
              <a:spcBef>
                <a:spcPts val="0"/>
              </a:spcBef>
              <a:spcAft>
                <a:spcPts val="0"/>
              </a:spcAft>
              <a:buSzPts val="2800"/>
              <a:buNone/>
              <a:defRPr sz="2000"/>
            </a:lvl3pPr>
            <a:lvl4pPr lvl="3" algn="l">
              <a:lnSpc>
                <a:spcPct val="100000"/>
              </a:lnSpc>
              <a:spcBef>
                <a:spcPts val="0"/>
              </a:spcBef>
              <a:spcAft>
                <a:spcPts val="0"/>
              </a:spcAft>
              <a:buSzPts val="2800"/>
              <a:buNone/>
              <a:defRPr sz="2000"/>
            </a:lvl4pPr>
            <a:lvl5pPr lvl="4" algn="l">
              <a:lnSpc>
                <a:spcPct val="100000"/>
              </a:lnSpc>
              <a:spcBef>
                <a:spcPts val="0"/>
              </a:spcBef>
              <a:spcAft>
                <a:spcPts val="0"/>
              </a:spcAft>
              <a:buSzPts val="2800"/>
              <a:buNone/>
              <a:defRPr sz="2000"/>
            </a:lvl5pPr>
            <a:lvl6pPr lvl="5" algn="l">
              <a:lnSpc>
                <a:spcPct val="100000"/>
              </a:lnSpc>
              <a:spcBef>
                <a:spcPts val="0"/>
              </a:spcBef>
              <a:spcAft>
                <a:spcPts val="0"/>
              </a:spcAft>
              <a:buSzPts val="2800"/>
              <a:buNone/>
              <a:defRPr sz="2000"/>
            </a:lvl6pPr>
            <a:lvl7pPr lvl="6" algn="l">
              <a:lnSpc>
                <a:spcPct val="100000"/>
              </a:lnSpc>
              <a:spcBef>
                <a:spcPts val="0"/>
              </a:spcBef>
              <a:spcAft>
                <a:spcPts val="0"/>
              </a:spcAft>
              <a:buSzPts val="2800"/>
              <a:buNone/>
              <a:defRPr sz="2000"/>
            </a:lvl7pPr>
            <a:lvl8pPr lvl="7" algn="l">
              <a:lnSpc>
                <a:spcPct val="100000"/>
              </a:lnSpc>
              <a:spcBef>
                <a:spcPts val="0"/>
              </a:spcBef>
              <a:spcAft>
                <a:spcPts val="0"/>
              </a:spcAft>
              <a:buSzPts val="2800"/>
              <a:buNone/>
              <a:defRPr sz="2000"/>
            </a:lvl8pPr>
            <a:lvl9pPr lvl="8" algn="l">
              <a:lnSpc>
                <a:spcPct val="100000"/>
              </a:lnSpc>
              <a:spcBef>
                <a:spcPts val="0"/>
              </a:spcBef>
              <a:spcAft>
                <a:spcPts val="0"/>
              </a:spcAft>
              <a:buSzPts val="2800"/>
              <a:buNone/>
              <a:defRPr sz="2000"/>
            </a:lvl9pPr>
          </a:lstStyle>
          <a:p/>
        </p:txBody>
      </p:sp>
      <p:cxnSp>
        <p:nvCxnSpPr>
          <p:cNvPr id="25" name="Google Shape;25;p3"/>
          <p:cNvCxnSpPr/>
          <p:nvPr/>
        </p:nvCxnSpPr>
        <p:spPr>
          <a:xfrm>
            <a:off x="1043975" y="670525"/>
            <a:ext cx="7834200" cy="0"/>
          </a:xfrm>
          <a:prstGeom prst="straightConnector1">
            <a:avLst/>
          </a:prstGeom>
          <a:noFill/>
          <a:ln cap="flat" cmpd="sng" w="9525">
            <a:solidFill>
              <a:srgbClr val="0145AC"/>
            </a:solidFill>
            <a:prstDash val="solid"/>
            <a:round/>
            <a:headEnd len="sm" w="sm" type="none"/>
            <a:tailEnd len="sm" w="sm" type="none"/>
          </a:ln>
        </p:spPr>
      </p:cxnSp>
      <p:sp>
        <p:nvSpPr>
          <p:cNvPr id="26" name="Google Shape;26;p3"/>
          <p:cNvSpPr/>
          <p:nvPr/>
        </p:nvSpPr>
        <p:spPr>
          <a:xfrm>
            <a:off x="0"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НИУ “МИЭТ”. Олимпиадное программирование</a:t>
            </a:r>
            <a:endParaRPr b="0" i="0" sz="1000" u="none" cap="none" strike="noStrike">
              <a:solidFill>
                <a:schemeClr val="lt1"/>
              </a:solidFill>
              <a:latin typeface="Montserrat"/>
              <a:ea typeface="Montserrat"/>
              <a:cs typeface="Montserrat"/>
              <a:sym typeface="Montserrat"/>
            </a:endParaRPr>
          </a:p>
        </p:txBody>
      </p:sp>
      <p:grpSp>
        <p:nvGrpSpPr>
          <p:cNvPr id="27" name="Google Shape;27;p3"/>
          <p:cNvGrpSpPr/>
          <p:nvPr/>
        </p:nvGrpSpPr>
        <p:grpSpPr>
          <a:xfrm>
            <a:off x="0" y="381001"/>
            <a:ext cx="1037850" cy="1016288"/>
            <a:chOff x="0" y="381001"/>
            <a:chExt cx="1037850" cy="1016288"/>
          </a:xfrm>
        </p:grpSpPr>
        <p:sp>
          <p:nvSpPr>
            <p:cNvPr id="28" name="Google Shape;28;p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 name="Google Shape;30;p3"/>
          <p:cNvSpPr/>
          <p:nvPr/>
        </p:nvSpPr>
        <p:spPr>
          <a:xfrm>
            <a:off x="4568475"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Алгоритмы и структуры данных.</a:t>
            </a:r>
            <a:r>
              <a:rPr lang="ru" sz="1000">
                <a:solidFill>
                  <a:schemeClr val="lt1"/>
                </a:solidFill>
                <a:latin typeface="Montserrat"/>
                <a:ea typeface="Montserrat"/>
                <a:cs typeface="Montserrat"/>
                <a:sym typeface="Montserrat"/>
              </a:rPr>
              <a:t> Структуры данных. </a:t>
            </a:r>
            <a:fld id="{00000000-1234-1234-1234-123412341234}" type="slidenum">
              <a:rPr b="1" i="0" lang="ru" sz="1000" u="none" cap="none" strike="noStrike">
                <a:solidFill>
                  <a:schemeClr val="lt1"/>
                </a:solidFill>
                <a:latin typeface="Courier New"/>
                <a:ea typeface="Courier New"/>
                <a:cs typeface="Courier New"/>
                <a:sym typeface="Courier New"/>
              </a:rPr>
              <a:t>‹#›</a:t>
            </a:fld>
            <a:endParaRPr b="1" i="0" sz="1000" u="none" cap="none" strike="noStrike">
              <a:solidFill>
                <a:schemeClr val="lt1"/>
              </a:solidFill>
              <a:latin typeface="Courier New"/>
              <a:ea typeface="Courier New"/>
              <a:cs typeface="Courier New"/>
              <a:sym typeface="Courier Ne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grpSp>
        <p:nvGrpSpPr>
          <p:cNvPr id="32" name="Google Shape;32;p4"/>
          <p:cNvGrpSpPr/>
          <p:nvPr/>
        </p:nvGrpSpPr>
        <p:grpSpPr>
          <a:xfrm>
            <a:off x="4406400" y="0"/>
            <a:ext cx="4737600" cy="5143065"/>
            <a:chOff x="4406400" y="0"/>
            <a:chExt cx="4737600" cy="5143065"/>
          </a:xfrm>
        </p:grpSpPr>
        <p:sp>
          <p:nvSpPr>
            <p:cNvPr id="33" name="Google Shape;33;p4"/>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4"/>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4"/>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4"/>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4"/>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4"/>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4"/>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4"/>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4"/>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4"/>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4"/>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4"/>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4"/>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4"/>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4"/>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4"/>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 name="Google Shape;51;p4"/>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b="1"/>
            </a:lvl1pPr>
            <a:lvl2pPr lvl="1" algn="l">
              <a:lnSpc>
                <a:spcPct val="100000"/>
              </a:lnSpc>
              <a:spcBef>
                <a:spcPts val="0"/>
              </a:spcBef>
              <a:spcAft>
                <a:spcPts val="0"/>
              </a:spcAft>
              <a:buSzPts val="2800"/>
              <a:buNone/>
              <a:defRPr b="1"/>
            </a:lvl2pPr>
            <a:lvl3pPr lvl="2" algn="l">
              <a:lnSpc>
                <a:spcPct val="100000"/>
              </a:lnSpc>
              <a:spcBef>
                <a:spcPts val="0"/>
              </a:spcBef>
              <a:spcAft>
                <a:spcPts val="0"/>
              </a:spcAft>
              <a:buSzPts val="2800"/>
              <a:buNone/>
              <a:defRPr b="1"/>
            </a:lvl3pPr>
            <a:lvl4pPr lvl="3" algn="l">
              <a:lnSpc>
                <a:spcPct val="100000"/>
              </a:lnSpc>
              <a:spcBef>
                <a:spcPts val="0"/>
              </a:spcBef>
              <a:spcAft>
                <a:spcPts val="0"/>
              </a:spcAft>
              <a:buSzPts val="2800"/>
              <a:buNone/>
              <a:defRPr b="1"/>
            </a:lvl4pPr>
            <a:lvl5pPr lvl="4" algn="l">
              <a:lnSpc>
                <a:spcPct val="100000"/>
              </a:lnSpc>
              <a:spcBef>
                <a:spcPts val="0"/>
              </a:spcBef>
              <a:spcAft>
                <a:spcPts val="0"/>
              </a:spcAft>
              <a:buSzPts val="2800"/>
              <a:buNone/>
              <a:defRPr b="1"/>
            </a:lvl5pPr>
            <a:lvl6pPr lvl="5" algn="l">
              <a:lnSpc>
                <a:spcPct val="100000"/>
              </a:lnSpc>
              <a:spcBef>
                <a:spcPts val="0"/>
              </a:spcBef>
              <a:spcAft>
                <a:spcPts val="0"/>
              </a:spcAft>
              <a:buSzPts val="2800"/>
              <a:buNone/>
              <a:defRPr b="1"/>
            </a:lvl6pPr>
            <a:lvl7pPr lvl="6" algn="l">
              <a:lnSpc>
                <a:spcPct val="100000"/>
              </a:lnSpc>
              <a:spcBef>
                <a:spcPts val="0"/>
              </a:spcBef>
              <a:spcAft>
                <a:spcPts val="0"/>
              </a:spcAft>
              <a:buSzPts val="2800"/>
              <a:buNone/>
              <a:defRPr b="1"/>
            </a:lvl7pPr>
            <a:lvl8pPr lvl="7" algn="l">
              <a:lnSpc>
                <a:spcPct val="100000"/>
              </a:lnSpc>
              <a:spcBef>
                <a:spcPts val="0"/>
              </a:spcBef>
              <a:spcAft>
                <a:spcPts val="0"/>
              </a:spcAft>
              <a:buSzPts val="2800"/>
              <a:buNone/>
              <a:defRPr b="1"/>
            </a:lvl8pPr>
            <a:lvl9pPr lvl="8" algn="l">
              <a:lnSpc>
                <a:spcPct val="100000"/>
              </a:lnSpc>
              <a:spcBef>
                <a:spcPts val="0"/>
              </a:spcBef>
              <a:spcAft>
                <a:spcPts val="0"/>
              </a:spcAft>
              <a:buSzPts val="2800"/>
              <a:buNone/>
              <a:defRPr b="1"/>
            </a:lvl9pPr>
          </a:lstStyle>
          <a:p/>
        </p:txBody>
      </p:sp>
      <p:sp>
        <p:nvSpPr>
          <p:cNvPr id="52" name="Google Shape;52;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53" name="Shape 53"/>
        <p:cNvGrpSpPr/>
        <p:nvPr/>
      </p:nvGrpSpPr>
      <p:grpSpPr>
        <a:xfrm>
          <a:off x="0" y="0"/>
          <a:ext cx="0" cy="0"/>
          <a:chOff x="0" y="0"/>
          <a:chExt cx="0" cy="0"/>
        </a:xfrm>
      </p:grpSpPr>
      <p:sp>
        <p:nvSpPr>
          <p:cNvPr id="54" name="Google Shape;54;p5"/>
          <p:cNvSpPr/>
          <p:nvPr/>
        </p:nvSpPr>
        <p:spPr>
          <a:xfrm>
            <a:off x="4572000" y="4248000"/>
            <a:ext cx="4572000" cy="900000"/>
          </a:xfrm>
          <a:prstGeom prst="rect">
            <a:avLst/>
          </a:prstGeom>
          <a:solidFill>
            <a:srgbClr val="82C7A5">
              <a:alpha val="8352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D9D9D9"/>
              </a:solidFill>
              <a:latin typeface="Montserrat"/>
              <a:ea typeface="Montserrat"/>
              <a:cs typeface="Montserrat"/>
              <a:sym typeface="Montserrat"/>
            </a:endParaRPr>
          </a:p>
        </p:txBody>
      </p:sp>
      <p:sp>
        <p:nvSpPr>
          <p:cNvPr id="55" name="Google Shape;55;p5"/>
          <p:cNvSpPr/>
          <p:nvPr/>
        </p:nvSpPr>
        <p:spPr>
          <a:xfrm>
            <a:off x="0" y="4248000"/>
            <a:ext cx="4572000" cy="90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rgbClr val="B7B7B7"/>
              </a:solidFill>
              <a:latin typeface="Montserrat"/>
              <a:ea typeface="Montserrat"/>
              <a:cs typeface="Montserrat"/>
              <a:sym typeface="Montserrat"/>
            </a:endParaRPr>
          </a:p>
        </p:txBody>
      </p:sp>
      <p:grpSp>
        <p:nvGrpSpPr>
          <p:cNvPr id="56" name="Google Shape;56;p5"/>
          <p:cNvGrpSpPr/>
          <p:nvPr/>
        </p:nvGrpSpPr>
        <p:grpSpPr>
          <a:xfrm>
            <a:off x="0" y="381001"/>
            <a:ext cx="1037850" cy="1016288"/>
            <a:chOff x="0" y="381001"/>
            <a:chExt cx="1037850" cy="1016288"/>
          </a:xfrm>
        </p:grpSpPr>
        <p:sp>
          <p:nvSpPr>
            <p:cNvPr id="57" name="Google Shape;57;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5"/>
          <p:cNvSpPr txBox="1"/>
          <p:nvPr>
            <p:ph type="title"/>
          </p:nvPr>
        </p:nvSpPr>
        <p:spPr>
          <a:xfrm>
            <a:off x="1043975" y="574800"/>
            <a:ext cx="7065900" cy="559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b="1"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0" name="Google Shape;60;p5"/>
          <p:cNvSpPr txBox="1"/>
          <p:nvPr>
            <p:ph idx="1" type="body"/>
          </p:nvPr>
        </p:nvSpPr>
        <p:spPr>
          <a:xfrm>
            <a:off x="1037850" y="1134000"/>
            <a:ext cx="7491300" cy="2926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Font typeface="Montserrat"/>
              <a:buChar char="●"/>
              <a:defRPr>
                <a:latin typeface="Montserrat"/>
                <a:ea typeface="Montserrat"/>
                <a:cs typeface="Montserrat"/>
                <a:sym typeface="Montserrat"/>
              </a:defRPr>
            </a:lvl1pPr>
            <a:lvl2pPr indent="-298450" lvl="1" marL="914400" algn="l">
              <a:lnSpc>
                <a:spcPct val="115000"/>
              </a:lnSpc>
              <a:spcBef>
                <a:spcPts val="1600"/>
              </a:spcBef>
              <a:spcAft>
                <a:spcPts val="0"/>
              </a:spcAft>
              <a:buSzPts val="1100"/>
              <a:buFont typeface="Montserrat"/>
              <a:buChar char="○"/>
              <a:defRPr>
                <a:latin typeface="Montserrat"/>
                <a:ea typeface="Montserrat"/>
                <a:cs typeface="Montserrat"/>
                <a:sym typeface="Montserrat"/>
              </a:defRPr>
            </a:lvl2pPr>
            <a:lvl3pPr indent="-298450" lvl="2" marL="1371600" algn="l">
              <a:lnSpc>
                <a:spcPct val="115000"/>
              </a:lnSpc>
              <a:spcBef>
                <a:spcPts val="1600"/>
              </a:spcBef>
              <a:spcAft>
                <a:spcPts val="0"/>
              </a:spcAft>
              <a:buSzPts val="1100"/>
              <a:buFont typeface="Montserrat"/>
              <a:buChar char="■"/>
              <a:defRPr>
                <a:latin typeface="Montserrat"/>
                <a:ea typeface="Montserrat"/>
                <a:cs typeface="Montserrat"/>
                <a:sym typeface="Montserrat"/>
              </a:defRPr>
            </a:lvl3pPr>
            <a:lvl4pPr indent="-298450" lvl="3" marL="1828800" algn="l">
              <a:lnSpc>
                <a:spcPct val="115000"/>
              </a:lnSpc>
              <a:spcBef>
                <a:spcPts val="1600"/>
              </a:spcBef>
              <a:spcAft>
                <a:spcPts val="0"/>
              </a:spcAft>
              <a:buSzPts val="1100"/>
              <a:buFont typeface="Montserrat"/>
              <a:buChar char="●"/>
              <a:defRPr>
                <a:latin typeface="Montserrat"/>
                <a:ea typeface="Montserrat"/>
                <a:cs typeface="Montserrat"/>
                <a:sym typeface="Montserrat"/>
              </a:defRPr>
            </a:lvl4pPr>
            <a:lvl5pPr indent="-298450" lvl="4" marL="2286000" algn="l">
              <a:lnSpc>
                <a:spcPct val="115000"/>
              </a:lnSpc>
              <a:spcBef>
                <a:spcPts val="1600"/>
              </a:spcBef>
              <a:spcAft>
                <a:spcPts val="0"/>
              </a:spcAft>
              <a:buSzPts val="1100"/>
              <a:buFont typeface="Montserrat"/>
              <a:buChar char="○"/>
              <a:defRPr>
                <a:latin typeface="Montserrat"/>
                <a:ea typeface="Montserrat"/>
                <a:cs typeface="Montserrat"/>
                <a:sym typeface="Montserrat"/>
              </a:defRPr>
            </a:lvl5pPr>
            <a:lvl6pPr indent="-298450" lvl="5" marL="2743200" algn="l">
              <a:lnSpc>
                <a:spcPct val="115000"/>
              </a:lnSpc>
              <a:spcBef>
                <a:spcPts val="1600"/>
              </a:spcBef>
              <a:spcAft>
                <a:spcPts val="0"/>
              </a:spcAft>
              <a:buSzPts val="1100"/>
              <a:buFont typeface="Montserrat"/>
              <a:buChar char="■"/>
              <a:defRPr>
                <a:latin typeface="Montserrat"/>
                <a:ea typeface="Montserrat"/>
                <a:cs typeface="Montserrat"/>
                <a:sym typeface="Montserrat"/>
              </a:defRPr>
            </a:lvl6pPr>
            <a:lvl7pPr indent="-298450" lvl="6" marL="3200400" algn="l">
              <a:lnSpc>
                <a:spcPct val="115000"/>
              </a:lnSpc>
              <a:spcBef>
                <a:spcPts val="1600"/>
              </a:spcBef>
              <a:spcAft>
                <a:spcPts val="0"/>
              </a:spcAft>
              <a:buSzPts val="1100"/>
              <a:buFont typeface="Montserrat"/>
              <a:buChar char="●"/>
              <a:defRPr>
                <a:latin typeface="Montserrat"/>
                <a:ea typeface="Montserrat"/>
                <a:cs typeface="Montserrat"/>
                <a:sym typeface="Montserrat"/>
              </a:defRPr>
            </a:lvl7pPr>
            <a:lvl8pPr indent="-298450" lvl="7" marL="3657600" algn="l">
              <a:lnSpc>
                <a:spcPct val="115000"/>
              </a:lnSpc>
              <a:spcBef>
                <a:spcPts val="1600"/>
              </a:spcBef>
              <a:spcAft>
                <a:spcPts val="0"/>
              </a:spcAft>
              <a:buSzPts val="1100"/>
              <a:buFont typeface="Montserrat"/>
              <a:buChar char="○"/>
              <a:defRPr>
                <a:latin typeface="Montserrat"/>
                <a:ea typeface="Montserrat"/>
                <a:cs typeface="Montserrat"/>
                <a:sym typeface="Montserrat"/>
              </a:defRPr>
            </a:lvl8pPr>
            <a:lvl9pPr indent="-298450" lvl="8" marL="4114800" algn="l">
              <a:lnSpc>
                <a:spcPct val="115000"/>
              </a:lnSpc>
              <a:spcBef>
                <a:spcPts val="1600"/>
              </a:spcBef>
              <a:spcAft>
                <a:spcPts val="1600"/>
              </a:spcAft>
              <a:buSzPts val="1100"/>
              <a:buFont typeface="Montserrat"/>
              <a:buChar char="■"/>
              <a:defRPr>
                <a:latin typeface="Montserrat"/>
                <a:ea typeface="Montserrat"/>
                <a:cs typeface="Montserrat"/>
                <a:sym typeface="Montserrat"/>
              </a:defRPr>
            </a:lvl9pPr>
          </a:lstStyle>
          <a:p/>
        </p:txBody>
      </p:sp>
      <p:sp>
        <p:nvSpPr>
          <p:cNvPr id="61" name="Google Shape;61;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
        <p:nvSpPr>
          <p:cNvPr id="62" name="Google Shape;62;p5"/>
          <p:cNvSpPr/>
          <p:nvPr/>
        </p:nvSpPr>
        <p:spPr>
          <a:xfrm>
            <a:off x="0"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НИУ “МИЭТ”. Олимпиадное программирование</a:t>
            </a:r>
            <a:endParaRPr b="0" i="0" sz="1000" u="none" cap="none" strike="noStrike">
              <a:solidFill>
                <a:schemeClr val="lt1"/>
              </a:solidFill>
              <a:latin typeface="Montserrat"/>
              <a:ea typeface="Montserrat"/>
              <a:cs typeface="Montserrat"/>
              <a:sym typeface="Montserrat"/>
            </a:endParaRPr>
          </a:p>
        </p:txBody>
      </p:sp>
      <p:sp>
        <p:nvSpPr>
          <p:cNvPr id="63" name="Google Shape;63;p5"/>
          <p:cNvSpPr/>
          <p:nvPr/>
        </p:nvSpPr>
        <p:spPr>
          <a:xfrm>
            <a:off x="4568475"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Алгоритмы и структуры данных. Сортировка и поиск. Слайд </a:t>
            </a:r>
            <a:fld id="{00000000-1234-1234-1234-123412341234}" type="slidenum">
              <a:rPr b="1" i="0" lang="ru" sz="1000" u="none" cap="none" strike="noStrike">
                <a:solidFill>
                  <a:schemeClr val="lt1"/>
                </a:solidFill>
                <a:latin typeface="Courier New"/>
                <a:ea typeface="Courier New"/>
                <a:cs typeface="Courier New"/>
                <a:sym typeface="Courier New"/>
              </a:rPr>
              <a:t>‹#›</a:t>
            </a:fld>
            <a:endParaRPr b="1" i="0" sz="1000" u="none" cap="none" strike="noStrike">
              <a:solidFill>
                <a:schemeClr val="lt1"/>
              </a:solidFill>
              <a:latin typeface="Courier New"/>
              <a:ea typeface="Courier New"/>
              <a:cs typeface="Courier New"/>
              <a:sym typeface="Courier New"/>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4" name="Shape 64"/>
        <p:cNvGrpSpPr/>
        <p:nvPr/>
      </p:nvGrpSpPr>
      <p:grpSpPr>
        <a:xfrm>
          <a:off x="0" y="0"/>
          <a:ext cx="0" cy="0"/>
          <a:chOff x="0" y="0"/>
          <a:chExt cx="0" cy="0"/>
        </a:xfrm>
      </p:grpSpPr>
      <p:sp>
        <p:nvSpPr>
          <p:cNvPr id="65" name="Google Shape;65;p6"/>
          <p:cNvSpPr/>
          <p:nvPr/>
        </p:nvSpPr>
        <p:spPr>
          <a:xfrm>
            <a:off x="4572000" y="4248000"/>
            <a:ext cx="4572000" cy="900000"/>
          </a:xfrm>
          <a:prstGeom prst="rect">
            <a:avLst/>
          </a:prstGeom>
          <a:solidFill>
            <a:srgbClr val="82C7A5">
              <a:alpha val="8352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D9D9D9"/>
              </a:solidFill>
              <a:latin typeface="Montserrat"/>
              <a:ea typeface="Montserrat"/>
              <a:cs typeface="Montserrat"/>
              <a:sym typeface="Montserrat"/>
            </a:endParaRPr>
          </a:p>
        </p:txBody>
      </p:sp>
      <p:grpSp>
        <p:nvGrpSpPr>
          <p:cNvPr id="66" name="Google Shape;66;p6"/>
          <p:cNvGrpSpPr/>
          <p:nvPr/>
        </p:nvGrpSpPr>
        <p:grpSpPr>
          <a:xfrm>
            <a:off x="0" y="381001"/>
            <a:ext cx="1037850" cy="1016288"/>
            <a:chOff x="0" y="381001"/>
            <a:chExt cx="1037850" cy="1016288"/>
          </a:xfrm>
        </p:grpSpPr>
        <p:sp>
          <p:nvSpPr>
            <p:cNvPr id="67" name="Google Shape;67;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 name="Google Shape;69;p6"/>
          <p:cNvSpPr txBox="1"/>
          <p:nvPr>
            <p:ph type="title"/>
          </p:nvPr>
        </p:nvSpPr>
        <p:spPr>
          <a:xfrm>
            <a:off x="1043975" y="574800"/>
            <a:ext cx="7793400" cy="559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b="1"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0" name="Google Shape;70;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
        <p:nvSpPr>
          <p:cNvPr id="71" name="Google Shape;71;p6"/>
          <p:cNvSpPr/>
          <p:nvPr/>
        </p:nvSpPr>
        <p:spPr>
          <a:xfrm>
            <a:off x="0" y="4248000"/>
            <a:ext cx="4572000" cy="90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rgbClr val="B7B7B7"/>
              </a:solidFill>
              <a:latin typeface="Montserrat"/>
              <a:ea typeface="Montserrat"/>
              <a:cs typeface="Montserrat"/>
              <a:sym typeface="Montserrat"/>
            </a:endParaRPr>
          </a:p>
        </p:txBody>
      </p:sp>
      <p:sp>
        <p:nvSpPr>
          <p:cNvPr id="72" name="Google Shape;72;p6"/>
          <p:cNvSpPr/>
          <p:nvPr/>
        </p:nvSpPr>
        <p:spPr>
          <a:xfrm>
            <a:off x="0"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НИУ “МИЭТ”. Олимпиадное программирование</a:t>
            </a:r>
            <a:endParaRPr b="0" i="0" sz="1000" u="none" cap="none" strike="noStrike">
              <a:solidFill>
                <a:schemeClr val="lt1"/>
              </a:solidFill>
              <a:latin typeface="Montserrat"/>
              <a:ea typeface="Montserrat"/>
              <a:cs typeface="Montserrat"/>
              <a:sym typeface="Montserrat"/>
            </a:endParaRPr>
          </a:p>
        </p:txBody>
      </p:sp>
      <p:sp>
        <p:nvSpPr>
          <p:cNvPr id="73" name="Google Shape;73;p6"/>
          <p:cNvSpPr/>
          <p:nvPr/>
        </p:nvSpPr>
        <p:spPr>
          <a:xfrm>
            <a:off x="4568475"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Алгоритмы и структуры данных. Сортировка и поиск. Слайд </a:t>
            </a:r>
            <a:fld id="{00000000-1234-1234-1234-123412341234}" type="slidenum">
              <a:rPr b="1" i="0" lang="ru" sz="1000" u="none" cap="none" strike="noStrike">
                <a:solidFill>
                  <a:schemeClr val="lt1"/>
                </a:solidFill>
                <a:latin typeface="Courier New"/>
                <a:ea typeface="Courier New"/>
                <a:cs typeface="Courier New"/>
                <a:sym typeface="Courier New"/>
              </a:rPr>
              <a:t>‹#›</a:t>
            </a:fld>
            <a:endParaRPr b="1" i="0" sz="1000" u="none" cap="none" strike="noStrike">
              <a:solidFill>
                <a:schemeClr val="lt1"/>
              </a:solidFill>
              <a:latin typeface="Courier New"/>
              <a:ea typeface="Courier New"/>
              <a:cs typeface="Courier New"/>
              <a:sym typeface="Courier New"/>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Пример кода - 16">
  <p:cSld name="CUSTOM">
    <p:spTree>
      <p:nvGrpSpPr>
        <p:cNvPr id="74" name="Shape 74"/>
        <p:cNvGrpSpPr/>
        <p:nvPr/>
      </p:nvGrpSpPr>
      <p:grpSpPr>
        <a:xfrm>
          <a:off x="0" y="0"/>
          <a:ext cx="0" cy="0"/>
          <a:chOff x="0" y="0"/>
          <a:chExt cx="0" cy="0"/>
        </a:xfrm>
      </p:grpSpPr>
      <p:sp>
        <p:nvSpPr>
          <p:cNvPr id="75" name="Google Shape;75;p7"/>
          <p:cNvSpPr/>
          <p:nvPr/>
        </p:nvSpPr>
        <p:spPr>
          <a:xfrm>
            <a:off x="4572000" y="4248000"/>
            <a:ext cx="4572000" cy="900000"/>
          </a:xfrm>
          <a:prstGeom prst="rect">
            <a:avLst/>
          </a:prstGeom>
          <a:solidFill>
            <a:srgbClr val="82C7A5">
              <a:alpha val="8352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D9D9D9"/>
              </a:solidFill>
              <a:latin typeface="Montserrat"/>
              <a:ea typeface="Montserrat"/>
              <a:cs typeface="Montserrat"/>
              <a:sym typeface="Montserrat"/>
            </a:endParaRPr>
          </a:p>
        </p:txBody>
      </p:sp>
      <p:sp>
        <p:nvSpPr>
          <p:cNvPr id="76" name="Google Shape;76;p7"/>
          <p:cNvSpPr txBox="1"/>
          <p:nvPr>
            <p:ph type="title"/>
          </p:nvPr>
        </p:nvSpPr>
        <p:spPr>
          <a:xfrm>
            <a:off x="953450" y="270200"/>
            <a:ext cx="7924800" cy="39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b="1" sz="2000"/>
            </a:lvl1pPr>
            <a:lvl2pPr lvl="1" algn="l">
              <a:lnSpc>
                <a:spcPct val="100000"/>
              </a:lnSpc>
              <a:spcBef>
                <a:spcPts val="0"/>
              </a:spcBef>
              <a:spcAft>
                <a:spcPts val="0"/>
              </a:spcAft>
              <a:buSzPts val="2800"/>
              <a:buNone/>
              <a:defRPr sz="2000"/>
            </a:lvl2pPr>
            <a:lvl3pPr lvl="2" algn="l">
              <a:lnSpc>
                <a:spcPct val="100000"/>
              </a:lnSpc>
              <a:spcBef>
                <a:spcPts val="0"/>
              </a:spcBef>
              <a:spcAft>
                <a:spcPts val="0"/>
              </a:spcAft>
              <a:buSzPts val="2800"/>
              <a:buNone/>
              <a:defRPr sz="2000"/>
            </a:lvl3pPr>
            <a:lvl4pPr lvl="3" algn="l">
              <a:lnSpc>
                <a:spcPct val="100000"/>
              </a:lnSpc>
              <a:spcBef>
                <a:spcPts val="0"/>
              </a:spcBef>
              <a:spcAft>
                <a:spcPts val="0"/>
              </a:spcAft>
              <a:buSzPts val="2800"/>
              <a:buNone/>
              <a:defRPr sz="2000"/>
            </a:lvl4pPr>
            <a:lvl5pPr lvl="4" algn="l">
              <a:lnSpc>
                <a:spcPct val="100000"/>
              </a:lnSpc>
              <a:spcBef>
                <a:spcPts val="0"/>
              </a:spcBef>
              <a:spcAft>
                <a:spcPts val="0"/>
              </a:spcAft>
              <a:buSzPts val="2800"/>
              <a:buNone/>
              <a:defRPr sz="2000"/>
            </a:lvl5pPr>
            <a:lvl6pPr lvl="5" algn="l">
              <a:lnSpc>
                <a:spcPct val="100000"/>
              </a:lnSpc>
              <a:spcBef>
                <a:spcPts val="0"/>
              </a:spcBef>
              <a:spcAft>
                <a:spcPts val="0"/>
              </a:spcAft>
              <a:buSzPts val="2800"/>
              <a:buNone/>
              <a:defRPr sz="2000"/>
            </a:lvl6pPr>
            <a:lvl7pPr lvl="6" algn="l">
              <a:lnSpc>
                <a:spcPct val="100000"/>
              </a:lnSpc>
              <a:spcBef>
                <a:spcPts val="0"/>
              </a:spcBef>
              <a:spcAft>
                <a:spcPts val="0"/>
              </a:spcAft>
              <a:buSzPts val="2800"/>
              <a:buNone/>
              <a:defRPr sz="2000"/>
            </a:lvl7pPr>
            <a:lvl8pPr lvl="7" algn="l">
              <a:lnSpc>
                <a:spcPct val="100000"/>
              </a:lnSpc>
              <a:spcBef>
                <a:spcPts val="0"/>
              </a:spcBef>
              <a:spcAft>
                <a:spcPts val="0"/>
              </a:spcAft>
              <a:buSzPts val="2800"/>
              <a:buNone/>
              <a:defRPr sz="2000"/>
            </a:lvl8pPr>
            <a:lvl9pPr lvl="8" algn="l">
              <a:lnSpc>
                <a:spcPct val="100000"/>
              </a:lnSpc>
              <a:spcBef>
                <a:spcPts val="0"/>
              </a:spcBef>
              <a:spcAft>
                <a:spcPts val="0"/>
              </a:spcAft>
              <a:buSzPts val="2800"/>
              <a:buNone/>
              <a:defRPr sz="2000"/>
            </a:lvl9pPr>
          </a:lstStyle>
          <a:p/>
        </p:txBody>
      </p:sp>
      <p:cxnSp>
        <p:nvCxnSpPr>
          <p:cNvPr id="77" name="Google Shape;77;p7"/>
          <p:cNvCxnSpPr/>
          <p:nvPr/>
        </p:nvCxnSpPr>
        <p:spPr>
          <a:xfrm>
            <a:off x="1043975" y="670525"/>
            <a:ext cx="7834200" cy="0"/>
          </a:xfrm>
          <a:prstGeom prst="straightConnector1">
            <a:avLst/>
          </a:prstGeom>
          <a:noFill/>
          <a:ln cap="flat" cmpd="sng" w="9525">
            <a:solidFill>
              <a:srgbClr val="0145AC"/>
            </a:solidFill>
            <a:prstDash val="solid"/>
            <a:round/>
            <a:headEnd len="sm" w="sm" type="none"/>
            <a:tailEnd len="sm" w="sm" type="none"/>
          </a:ln>
        </p:spPr>
      </p:cxnSp>
      <p:sp>
        <p:nvSpPr>
          <p:cNvPr id="78" name="Google Shape;78;p7"/>
          <p:cNvSpPr txBox="1"/>
          <p:nvPr/>
        </p:nvSpPr>
        <p:spPr>
          <a:xfrm>
            <a:off x="796700" y="670525"/>
            <a:ext cx="509100" cy="3462600"/>
          </a:xfrm>
          <a:prstGeom prst="rect">
            <a:avLst/>
          </a:prstGeom>
          <a:noFill/>
          <a:ln>
            <a:noFill/>
          </a:ln>
        </p:spPr>
        <p:txBody>
          <a:bodyPr anchorCtr="0" anchor="t" bIns="91425" lIns="91425" spcFirstLastPara="1" rIns="91425" wrap="square" tIns="91425">
            <a:noAutofit/>
          </a:bodyPr>
          <a:lstStyle/>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1</a:t>
            </a:r>
            <a:endParaRPr b="1" i="0" sz="16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2</a:t>
            </a:r>
            <a:endParaRPr b="1" i="0" sz="16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3</a:t>
            </a:r>
            <a:endParaRPr b="1" i="0" sz="16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4</a:t>
            </a:r>
            <a:endParaRPr b="1" i="0" sz="16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5</a:t>
            </a:r>
            <a:endParaRPr b="1" i="0" sz="16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6</a:t>
            </a:r>
            <a:endParaRPr b="1" i="0" sz="16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7</a:t>
            </a:r>
            <a:endParaRPr b="1" i="0" sz="16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8</a:t>
            </a:r>
            <a:endParaRPr b="1" i="0" sz="16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9</a:t>
            </a:r>
            <a:endParaRPr b="1" i="0" sz="16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600"/>
              <a:buFont typeface="Arial"/>
              <a:buNone/>
            </a:pPr>
            <a:r>
              <a:rPr b="1" i="0" lang="ru" sz="1600" u="none" cap="none" strike="noStrike">
                <a:solidFill>
                  <a:srgbClr val="D4D4D4"/>
                </a:solidFill>
                <a:latin typeface="Courier New"/>
                <a:ea typeface="Courier New"/>
                <a:cs typeface="Courier New"/>
                <a:sym typeface="Courier New"/>
              </a:rPr>
              <a:t>10</a:t>
            </a:r>
            <a:endParaRPr b="1" i="0" sz="1600" u="none" cap="none" strike="noStrike">
              <a:solidFill>
                <a:srgbClr val="D9D9D9"/>
              </a:solidFill>
              <a:latin typeface="Courier New"/>
              <a:ea typeface="Courier New"/>
              <a:cs typeface="Courier New"/>
              <a:sym typeface="Courier New"/>
            </a:endParaRPr>
          </a:p>
        </p:txBody>
      </p:sp>
      <p:cxnSp>
        <p:nvCxnSpPr>
          <p:cNvPr id="79" name="Google Shape;79;p7"/>
          <p:cNvCxnSpPr/>
          <p:nvPr/>
        </p:nvCxnSpPr>
        <p:spPr>
          <a:xfrm>
            <a:off x="1298050" y="671628"/>
            <a:ext cx="0" cy="3374400"/>
          </a:xfrm>
          <a:prstGeom prst="straightConnector1">
            <a:avLst/>
          </a:prstGeom>
          <a:noFill/>
          <a:ln cap="flat" cmpd="sng" w="9525">
            <a:solidFill>
              <a:srgbClr val="0145AC"/>
            </a:solidFill>
            <a:prstDash val="solid"/>
            <a:round/>
            <a:headEnd len="sm" w="sm" type="none"/>
            <a:tailEnd len="sm" w="sm" type="none"/>
          </a:ln>
        </p:spPr>
      </p:cxnSp>
      <p:sp>
        <p:nvSpPr>
          <p:cNvPr id="80" name="Google Shape;80;p7"/>
          <p:cNvSpPr/>
          <p:nvPr/>
        </p:nvSpPr>
        <p:spPr>
          <a:xfrm>
            <a:off x="0" y="4248000"/>
            <a:ext cx="4572000" cy="90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rgbClr val="B7B7B7"/>
              </a:solidFill>
              <a:latin typeface="Montserrat"/>
              <a:ea typeface="Montserrat"/>
              <a:cs typeface="Montserrat"/>
              <a:sym typeface="Montserrat"/>
            </a:endParaRPr>
          </a:p>
        </p:txBody>
      </p:sp>
      <p:sp>
        <p:nvSpPr>
          <p:cNvPr id="81" name="Google Shape;81;p7"/>
          <p:cNvSpPr/>
          <p:nvPr/>
        </p:nvSpPr>
        <p:spPr>
          <a:xfrm>
            <a:off x="0"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НИУ “МИЭТ”. Олимпиадное программирование</a:t>
            </a:r>
            <a:endParaRPr b="0" i="0" sz="1000" u="none" cap="none" strike="noStrike">
              <a:solidFill>
                <a:schemeClr val="lt1"/>
              </a:solidFill>
              <a:latin typeface="Montserrat"/>
              <a:ea typeface="Montserrat"/>
              <a:cs typeface="Montserrat"/>
              <a:sym typeface="Montserrat"/>
            </a:endParaRPr>
          </a:p>
        </p:txBody>
      </p:sp>
      <p:sp>
        <p:nvSpPr>
          <p:cNvPr id="82" name="Google Shape;82;p7"/>
          <p:cNvSpPr txBox="1"/>
          <p:nvPr>
            <p:ph idx="1" type="body"/>
          </p:nvPr>
        </p:nvSpPr>
        <p:spPr>
          <a:xfrm>
            <a:off x="1303700" y="681050"/>
            <a:ext cx="7574400" cy="3374400"/>
          </a:xfrm>
          <a:prstGeom prst="rect">
            <a:avLst/>
          </a:prstGeom>
          <a:noFill/>
          <a:ln>
            <a:noFill/>
          </a:ln>
        </p:spPr>
        <p:txBody>
          <a:bodyPr anchorCtr="0" anchor="t" bIns="91425" lIns="91425" spcFirstLastPara="1" rIns="91425" wrap="square" tIns="91425">
            <a:noAutofit/>
          </a:bodyPr>
          <a:lstStyle>
            <a:lvl1pPr indent="-330200" lvl="0" marL="457200" algn="l">
              <a:lnSpc>
                <a:spcPct val="136000"/>
              </a:lnSpc>
              <a:spcBef>
                <a:spcPts val="0"/>
              </a:spcBef>
              <a:spcAft>
                <a:spcPts val="0"/>
              </a:spcAft>
              <a:buSzPts val="1600"/>
              <a:buFont typeface="Courier New"/>
              <a:buChar char="●"/>
              <a:defRPr b="1" sz="1600">
                <a:latin typeface="Courier New"/>
                <a:ea typeface="Courier New"/>
                <a:cs typeface="Courier New"/>
                <a:sym typeface="Courier New"/>
              </a:defRPr>
            </a:lvl1pPr>
            <a:lvl2pPr indent="-330200" lvl="1" marL="914400" algn="l">
              <a:lnSpc>
                <a:spcPct val="136000"/>
              </a:lnSpc>
              <a:spcBef>
                <a:spcPts val="0"/>
              </a:spcBef>
              <a:spcAft>
                <a:spcPts val="0"/>
              </a:spcAft>
              <a:buSzPts val="1600"/>
              <a:buFont typeface="Courier New"/>
              <a:buChar char="○"/>
              <a:defRPr b="1" sz="1600">
                <a:latin typeface="Courier New"/>
                <a:ea typeface="Courier New"/>
                <a:cs typeface="Courier New"/>
                <a:sym typeface="Courier New"/>
              </a:defRPr>
            </a:lvl2pPr>
            <a:lvl3pPr indent="-330200" lvl="2" marL="1371600" algn="l">
              <a:lnSpc>
                <a:spcPct val="136000"/>
              </a:lnSpc>
              <a:spcBef>
                <a:spcPts val="0"/>
              </a:spcBef>
              <a:spcAft>
                <a:spcPts val="0"/>
              </a:spcAft>
              <a:buSzPts val="1600"/>
              <a:buFont typeface="Courier New"/>
              <a:buChar char="■"/>
              <a:defRPr b="1" sz="1600">
                <a:latin typeface="Courier New"/>
                <a:ea typeface="Courier New"/>
                <a:cs typeface="Courier New"/>
                <a:sym typeface="Courier New"/>
              </a:defRPr>
            </a:lvl3pPr>
            <a:lvl4pPr indent="-330200" lvl="3" marL="1828800" algn="l">
              <a:lnSpc>
                <a:spcPct val="136000"/>
              </a:lnSpc>
              <a:spcBef>
                <a:spcPts val="0"/>
              </a:spcBef>
              <a:spcAft>
                <a:spcPts val="0"/>
              </a:spcAft>
              <a:buSzPts val="1600"/>
              <a:buFont typeface="Courier New"/>
              <a:buChar char="●"/>
              <a:defRPr b="1" sz="1600">
                <a:latin typeface="Courier New"/>
                <a:ea typeface="Courier New"/>
                <a:cs typeface="Courier New"/>
                <a:sym typeface="Courier New"/>
              </a:defRPr>
            </a:lvl4pPr>
            <a:lvl5pPr indent="-330200" lvl="4" marL="2286000" algn="l">
              <a:lnSpc>
                <a:spcPct val="136000"/>
              </a:lnSpc>
              <a:spcBef>
                <a:spcPts val="0"/>
              </a:spcBef>
              <a:spcAft>
                <a:spcPts val="0"/>
              </a:spcAft>
              <a:buSzPts val="1600"/>
              <a:buFont typeface="Courier New"/>
              <a:buChar char="○"/>
              <a:defRPr b="1" sz="1600">
                <a:latin typeface="Courier New"/>
                <a:ea typeface="Courier New"/>
                <a:cs typeface="Courier New"/>
                <a:sym typeface="Courier New"/>
              </a:defRPr>
            </a:lvl5pPr>
            <a:lvl6pPr indent="-330200" lvl="5" marL="2743200" algn="l">
              <a:lnSpc>
                <a:spcPct val="136000"/>
              </a:lnSpc>
              <a:spcBef>
                <a:spcPts val="0"/>
              </a:spcBef>
              <a:spcAft>
                <a:spcPts val="0"/>
              </a:spcAft>
              <a:buSzPts val="1600"/>
              <a:buFont typeface="Courier New"/>
              <a:buChar char="■"/>
              <a:defRPr b="1" sz="1600">
                <a:latin typeface="Courier New"/>
                <a:ea typeface="Courier New"/>
                <a:cs typeface="Courier New"/>
                <a:sym typeface="Courier New"/>
              </a:defRPr>
            </a:lvl6pPr>
            <a:lvl7pPr indent="-330200" lvl="6" marL="3200400" algn="l">
              <a:lnSpc>
                <a:spcPct val="136000"/>
              </a:lnSpc>
              <a:spcBef>
                <a:spcPts val="0"/>
              </a:spcBef>
              <a:spcAft>
                <a:spcPts val="0"/>
              </a:spcAft>
              <a:buSzPts val="1600"/>
              <a:buFont typeface="Courier New"/>
              <a:buChar char="●"/>
              <a:defRPr b="1" sz="1600">
                <a:latin typeface="Courier New"/>
                <a:ea typeface="Courier New"/>
                <a:cs typeface="Courier New"/>
                <a:sym typeface="Courier New"/>
              </a:defRPr>
            </a:lvl7pPr>
            <a:lvl8pPr indent="-330200" lvl="7" marL="3657600" algn="l">
              <a:lnSpc>
                <a:spcPct val="136000"/>
              </a:lnSpc>
              <a:spcBef>
                <a:spcPts val="0"/>
              </a:spcBef>
              <a:spcAft>
                <a:spcPts val="0"/>
              </a:spcAft>
              <a:buSzPts val="1600"/>
              <a:buFont typeface="Courier New"/>
              <a:buChar char="○"/>
              <a:defRPr b="1" sz="1600">
                <a:latin typeface="Courier New"/>
                <a:ea typeface="Courier New"/>
                <a:cs typeface="Courier New"/>
                <a:sym typeface="Courier New"/>
              </a:defRPr>
            </a:lvl8pPr>
            <a:lvl9pPr indent="-330200" lvl="8" marL="4114800" algn="l">
              <a:lnSpc>
                <a:spcPct val="136000"/>
              </a:lnSpc>
              <a:spcBef>
                <a:spcPts val="0"/>
              </a:spcBef>
              <a:spcAft>
                <a:spcPts val="0"/>
              </a:spcAft>
              <a:buSzPts val="1600"/>
              <a:buFont typeface="Courier New"/>
              <a:buChar char="■"/>
              <a:defRPr b="1" sz="1600">
                <a:latin typeface="Courier New"/>
                <a:ea typeface="Courier New"/>
                <a:cs typeface="Courier New"/>
                <a:sym typeface="Courier New"/>
              </a:defRPr>
            </a:lvl9pPr>
          </a:lstStyle>
          <a:p/>
        </p:txBody>
      </p:sp>
      <p:grpSp>
        <p:nvGrpSpPr>
          <p:cNvPr id="83" name="Google Shape;83;p7"/>
          <p:cNvGrpSpPr/>
          <p:nvPr/>
        </p:nvGrpSpPr>
        <p:grpSpPr>
          <a:xfrm>
            <a:off x="0" y="381001"/>
            <a:ext cx="1037850" cy="1016288"/>
            <a:chOff x="0" y="381001"/>
            <a:chExt cx="1037850" cy="1016288"/>
          </a:xfrm>
        </p:grpSpPr>
        <p:sp>
          <p:nvSpPr>
            <p:cNvPr id="84" name="Google Shape;8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 name="Google Shape;86;p7"/>
          <p:cNvSpPr/>
          <p:nvPr/>
        </p:nvSpPr>
        <p:spPr>
          <a:xfrm>
            <a:off x="4568475"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Алгоритмы и структуры данных. Сортировка и поиск. Слайд </a:t>
            </a:r>
            <a:fld id="{00000000-1234-1234-1234-123412341234}" type="slidenum">
              <a:rPr b="1" i="0" lang="ru" sz="1000" u="none" cap="none" strike="noStrike">
                <a:solidFill>
                  <a:schemeClr val="lt1"/>
                </a:solidFill>
                <a:latin typeface="Courier New"/>
                <a:ea typeface="Courier New"/>
                <a:cs typeface="Courier New"/>
                <a:sym typeface="Courier New"/>
              </a:rPr>
              <a:t>‹#›</a:t>
            </a:fld>
            <a:endParaRPr b="1" i="0" sz="1000" u="none" cap="none" strike="noStrike">
              <a:solidFill>
                <a:schemeClr val="lt1"/>
              </a:solidFill>
              <a:latin typeface="Courier New"/>
              <a:ea typeface="Courier New"/>
              <a:cs typeface="Courier New"/>
              <a:sym typeface="Courier New"/>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Пример кода - 14">
  <p:cSld name="CUSTOM_1">
    <p:spTree>
      <p:nvGrpSpPr>
        <p:cNvPr id="87" name="Shape 87"/>
        <p:cNvGrpSpPr/>
        <p:nvPr/>
      </p:nvGrpSpPr>
      <p:grpSpPr>
        <a:xfrm>
          <a:off x="0" y="0"/>
          <a:ext cx="0" cy="0"/>
          <a:chOff x="0" y="0"/>
          <a:chExt cx="0" cy="0"/>
        </a:xfrm>
      </p:grpSpPr>
      <p:sp>
        <p:nvSpPr>
          <p:cNvPr id="88" name="Google Shape;88;p8"/>
          <p:cNvSpPr/>
          <p:nvPr/>
        </p:nvSpPr>
        <p:spPr>
          <a:xfrm>
            <a:off x="4572000" y="4248000"/>
            <a:ext cx="4572000" cy="900000"/>
          </a:xfrm>
          <a:prstGeom prst="rect">
            <a:avLst/>
          </a:prstGeom>
          <a:solidFill>
            <a:srgbClr val="82C7A5">
              <a:alpha val="8352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D9D9D9"/>
              </a:solidFill>
              <a:latin typeface="Montserrat"/>
              <a:ea typeface="Montserrat"/>
              <a:cs typeface="Montserrat"/>
              <a:sym typeface="Montserrat"/>
            </a:endParaRPr>
          </a:p>
        </p:txBody>
      </p:sp>
      <p:sp>
        <p:nvSpPr>
          <p:cNvPr id="89" name="Google Shape;89;p8"/>
          <p:cNvSpPr txBox="1"/>
          <p:nvPr>
            <p:ph type="title"/>
          </p:nvPr>
        </p:nvSpPr>
        <p:spPr>
          <a:xfrm>
            <a:off x="953450" y="270200"/>
            <a:ext cx="7924800" cy="39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b="1" sz="2000"/>
            </a:lvl1pPr>
            <a:lvl2pPr lvl="1" algn="l">
              <a:lnSpc>
                <a:spcPct val="100000"/>
              </a:lnSpc>
              <a:spcBef>
                <a:spcPts val="0"/>
              </a:spcBef>
              <a:spcAft>
                <a:spcPts val="0"/>
              </a:spcAft>
              <a:buSzPts val="2800"/>
              <a:buNone/>
              <a:defRPr sz="2000"/>
            </a:lvl2pPr>
            <a:lvl3pPr lvl="2" algn="l">
              <a:lnSpc>
                <a:spcPct val="100000"/>
              </a:lnSpc>
              <a:spcBef>
                <a:spcPts val="0"/>
              </a:spcBef>
              <a:spcAft>
                <a:spcPts val="0"/>
              </a:spcAft>
              <a:buSzPts val="2800"/>
              <a:buNone/>
              <a:defRPr sz="2000"/>
            </a:lvl3pPr>
            <a:lvl4pPr lvl="3" algn="l">
              <a:lnSpc>
                <a:spcPct val="100000"/>
              </a:lnSpc>
              <a:spcBef>
                <a:spcPts val="0"/>
              </a:spcBef>
              <a:spcAft>
                <a:spcPts val="0"/>
              </a:spcAft>
              <a:buSzPts val="2800"/>
              <a:buNone/>
              <a:defRPr sz="2000"/>
            </a:lvl4pPr>
            <a:lvl5pPr lvl="4" algn="l">
              <a:lnSpc>
                <a:spcPct val="100000"/>
              </a:lnSpc>
              <a:spcBef>
                <a:spcPts val="0"/>
              </a:spcBef>
              <a:spcAft>
                <a:spcPts val="0"/>
              </a:spcAft>
              <a:buSzPts val="2800"/>
              <a:buNone/>
              <a:defRPr sz="2000"/>
            </a:lvl5pPr>
            <a:lvl6pPr lvl="5" algn="l">
              <a:lnSpc>
                <a:spcPct val="100000"/>
              </a:lnSpc>
              <a:spcBef>
                <a:spcPts val="0"/>
              </a:spcBef>
              <a:spcAft>
                <a:spcPts val="0"/>
              </a:spcAft>
              <a:buSzPts val="2800"/>
              <a:buNone/>
              <a:defRPr sz="2000"/>
            </a:lvl6pPr>
            <a:lvl7pPr lvl="6" algn="l">
              <a:lnSpc>
                <a:spcPct val="100000"/>
              </a:lnSpc>
              <a:spcBef>
                <a:spcPts val="0"/>
              </a:spcBef>
              <a:spcAft>
                <a:spcPts val="0"/>
              </a:spcAft>
              <a:buSzPts val="2800"/>
              <a:buNone/>
              <a:defRPr sz="2000"/>
            </a:lvl7pPr>
            <a:lvl8pPr lvl="7" algn="l">
              <a:lnSpc>
                <a:spcPct val="100000"/>
              </a:lnSpc>
              <a:spcBef>
                <a:spcPts val="0"/>
              </a:spcBef>
              <a:spcAft>
                <a:spcPts val="0"/>
              </a:spcAft>
              <a:buSzPts val="2800"/>
              <a:buNone/>
              <a:defRPr sz="2000"/>
            </a:lvl8pPr>
            <a:lvl9pPr lvl="8" algn="l">
              <a:lnSpc>
                <a:spcPct val="100000"/>
              </a:lnSpc>
              <a:spcBef>
                <a:spcPts val="0"/>
              </a:spcBef>
              <a:spcAft>
                <a:spcPts val="0"/>
              </a:spcAft>
              <a:buSzPts val="2800"/>
              <a:buNone/>
              <a:defRPr sz="2000"/>
            </a:lvl9pPr>
          </a:lstStyle>
          <a:p/>
        </p:txBody>
      </p:sp>
      <p:cxnSp>
        <p:nvCxnSpPr>
          <p:cNvPr id="90" name="Google Shape;90;p8"/>
          <p:cNvCxnSpPr/>
          <p:nvPr/>
        </p:nvCxnSpPr>
        <p:spPr>
          <a:xfrm>
            <a:off x="1043975" y="670525"/>
            <a:ext cx="7834200" cy="0"/>
          </a:xfrm>
          <a:prstGeom prst="straightConnector1">
            <a:avLst/>
          </a:prstGeom>
          <a:noFill/>
          <a:ln cap="flat" cmpd="sng" w="9525">
            <a:solidFill>
              <a:srgbClr val="0145AC"/>
            </a:solidFill>
            <a:prstDash val="solid"/>
            <a:round/>
            <a:headEnd len="sm" w="sm" type="none"/>
            <a:tailEnd len="sm" w="sm" type="none"/>
          </a:ln>
        </p:spPr>
      </p:cxnSp>
      <p:sp>
        <p:nvSpPr>
          <p:cNvPr id="91" name="Google Shape;91;p8"/>
          <p:cNvSpPr txBox="1"/>
          <p:nvPr/>
        </p:nvSpPr>
        <p:spPr>
          <a:xfrm>
            <a:off x="796700" y="670525"/>
            <a:ext cx="509100" cy="3462600"/>
          </a:xfrm>
          <a:prstGeom prst="rect">
            <a:avLst/>
          </a:prstGeom>
          <a:noFill/>
          <a:ln>
            <a:noFill/>
          </a:ln>
        </p:spPr>
        <p:txBody>
          <a:bodyPr anchorCtr="0" anchor="t" bIns="91425" lIns="91425" spcFirstLastPara="1" rIns="91425" wrap="square" tIns="91425">
            <a:noAutofit/>
          </a:bodyPr>
          <a:lstStyle/>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1</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2</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3</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4</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5</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6</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7</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8</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9</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10</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11</a:t>
            </a:r>
            <a:endParaRPr b="1" i="0" sz="1400" u="none" cap="none" strike="noStrike">
              <a:solidFill>
                <a:srgbClr val="D4D4D4"/>
              </a:solidFill>
              <a:latin typeface="Courier New"/>
              <a:ea typeface="Courier New"/>
              <a:cs typeface="Courier New"/>
              <a:sym typeface="Courier New"/>
            </a:endParaRPr>
          </a:p>
          <a:p>
            <a:pPr indent="0" lvl="0" marL="0" marR="0" rtl="0" algn="r">
              <a:lnSpc>
                <a:spcPct val="136000"/>
              </a:lnSpc>
              <a:spcBef>
                <a:spcPts val="0"/>
              </a:spcBef>
              <a:spcAft>
                <a:spcPts val="0"/>
              </a:spcAft>
              <a:buClr>
                <a:srgbClr val="000000"/>
              </a:buClr>
              <a:buSzPts val="1400"/>
              <a:buFont typeface="Arial"/>
              <a:buNone/>
            </a:pPr>
            <a:r>
              <a:rPr b="1" i="0" lang="ru" sz="1400" u="none" cap="none" strike="noStrike">
                <a:solidFill>
                  <a:srgbClr val="D4D4D4"/>
                </a:solidFill>
                <a:latin typeface="Courier New"/>
                <a:ea typeface="Courier New"/>
                <a:cs typeface="Courier New"/>
                <a:sym typeface="Courier New"/>
              </a:rPr>
              <a:t>12</a:t>
            </a:r>
            <a:endParaRPr b="1" i="0" sz="1400" u="none" cap="none" strike="noStrike">
              <a:solidFill>
                <a:srgbClr val="D4D4D4"/>
              </a:solidFill>
              <a:latin typeface="Courier New"/>
              <a:ea typeface="Courier New"/>
              <a:cs typeface="Courier New"/>
              <a:sym typeface="Courier New"/>
            </a:endParaRPr>
          </a:p>
        </p:txBody>
      </p:sp>
      <p:cxnSp>
        <p:nvCxnSpPr>
          <p:cNvPr id="92" name="Google Shape;92;p8"/>
          <p:cNvCxnSpPr/>
          <p:nvPr/>
        </p:nvCxnSpPr>
        <p:spPr>
          <a:xfrm>
            <a:off x="1298050" y="671628"/>
            <a:ext cx="0" cy="3374400"/>
          </a:xfrm>
          <a:prstGeom prst="straightConnector1">
            <a:avLst/>
          </a:prstGeom>
          <a:noFill/>
          <a:ln cap="flat" cmpd="sng" w="9525">
            <a:solidFill>
              <a:srgbClr val="0145AC"/>
            </a:solidFill>
            <a:prstDash val="solid"/>
            <a:round/>
            <a:headEnd len="sm" w="sm" type="none"/>
            <a:tailEnd len="sm" w="sm" type="none"/>
          </a:ln>
        </p:spPr>
      </p:cxnSp>
      <p:sp>
        <p:nvSpPr>
          <p:cNvPr id="93" name="Google Shape;93;p8"/>
          <p:cNvSpPr/>
          <p:nvPr/>
        </p:nvSpPr>
        <p:spPr>
          <a:xfrm>
            <a:off x="0" y="4248000"/>
            <a:ext cx="4572000" cy="90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t/>
            </a:r>
            <a:endParaRPr b="0" i="0" sz="1200" u="none" cap="none" strike="noStrike">
              <a:solidFill>
                <a:srgbClr val="B7B7B7"/>
              </a:solidFill>
              <a:latin typeface="Montserrat"/>
              <a:ea typeface="Montserrat"/>
              <a:cs typeface="Montserrat"/>
              <a:sym typeface="Montserrat"/>
            </a:endParaRPr>
          </a:p>
        </p:txBody>
      </p:sp>
      <p:sp>
        <p:nvSpPr>
          <p:cNvPr id="94" name="Google Shape;94;p8"/>
          <p:cNvSpPr/>
          <p:nvPr/>
        </p:nvSpPr>
        <p:spPr>
          <a:xfrm>
            <a:off x="0"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НИУ “МИЭТ”. Олимпиадное программирование</a:t>
            </a:r>
            <a:endParaRPr b="0" i="0" sz="1000" u="none" cap="none" strike="noStrike">
              <a:solidFill>
                <a:schemeClr val="lt1"/>
              </a:solidFill>
              <a:latin typeface="Montserrat"/>
              <a:ea typeface="Montserrat"/>
              <a:cs typeface="Montserrat"/>
              <a:sym typeface="Montserrat"/>
            </a:endParaRPr>
          </a:p>
        </p:txBody>
      </p:sp>
      <p:sp>
        <p:nvSpPr>
          <p:cNvPr id="95" name="Google Shape;95;p8"/>
          <p:cNvSpPr txBox="1"/>
          <p:nvPr>
            <p:ph idx="1" type="body"/>
          </p:nvPr>
        </p:nvSpPr>
        <p:spPr>
          <a:xfrm>
            <a:off x="1303700" y="681050"/>
            <a:ext cx="7574400" cy="3374400"/>
          </a:xfrm>
          <a:prstGeom prst="rect">
            <a:avLst/>
          </a:prstGeom>
          <a:noFill/>
          <a:ln>
            <a:noFill/>
          </a:ln>
        </p:spPr>
        <p:txBody>
          <a:bodyPr anchorCtr="0" anchor="t" bIns="91425" lIns="91425" spcFirstLastPara="1" rIns="91425" wrap="square" tIns="91425">
            <a:noAutofit/>
          </a:bodyPr>
          <a:lstStyle>
            <a:lvl1pPr indent="-317500" lvl="0" marL="457200" algn="l">
              <a:lnSpc>
                <a:spcPct val="136000"/>
              </a:lnSpc>
              <a:spcBef>
                <a:spcPts val="0"/>
              </a:spcBef>
              <a:spcAft>
                <a:spcPts val="0"/>
              </a:spcAft>
              <a:buSzPts val="1400"/>
              <a:buFont typeface="Courier New"/>
              <a:buChar char="●"/>
              <a:defRPr b="1" sz="1400">
                <a:latin typeface="Courier New"/>
                <a:ea typeface="Courier New"/>
                <a:cs typeface="Courier New"/>
                <a:sym typeface="Courier New"/>
              </a:defRPr>
            </a:lvl1pPr>
            <a:lvl2pPr indent="-317500" lvl="1" marL="914400" algn="l">
              <a:lnSpc>
                <a:spcPct val="136000"/>
              </a:lnSpc>
              <a:spcBef>
                <a:spcPts val="0"/>
              </a:spcBef>
              <a:spcAft>
                <a:spcPts val="0"/>
              </a:spcAft>
              <a:buSzPts val="1400"/>
              <a:buFont typeface="Courier New"/>
              <a:buChar char="○"/>
              <a:defRPr b="1" sz="1400">
                <a:latin typeface="Courier New"/>
                <a:ea typeface="Courier New"/>
                <a:cs typeface="Courier New"/>
                <a:sym typeface="Courier New"/>
              </a:defRPr>
            </a:lvl2pPr>
            <a:lvl3pPr indent="-317500" lvl="2" marL="1371600" algn="l">
              <a:lnSpc>
                <a:spcPct val="136000"/>
              </a:lnSpc>
              <a:spcBef>
                <a:spcPts val="0"/>
              </a:spcBef>
              <a:spcAft>
                <a:spcPts val="0"/>
              </a:spcAft>
              <a:buSzPts val="1400"/>
              <a:buFont typeface="Courier New"/>
              <a:buChar char="■"/>
              <a:defRPr b="1" sz="1400">
                <a:latin typeface="Courier New"/>
                <a:ea typeface="Courier New"/>
                <a:cs typeface="Courier New"/>
                <a:sym typeface="Courier New"/>
              </a:defRPr>
            </a:lvl3pPr>
            <a:lvl4pPr indent="-317500" lvl="3" marL="1828800" algn="l">
              <a:lnSpc>
                <a:spcPct val="136000"/>
              </a:lnSpc>
              <a:spcBef>
                <a:spcPts val="0"/>
              </a:spcBef>
              <a:spcAft>
                <a:spcPts val="0"/>
              </a:spcAft>
              <a:buSzPts val="1400"/>
              <a:buFont typeface="Courier New"/>
              <a:buChar char="●"/>
              <a:defRPr b="1" sz="1400">
                <a:latin typeface="Courier New"/>
                <a:ea typeface="Courier New"/>
                <a:cs typeface="Courier New"/>
                <a:sym typeface="Courier New"/>
              </a:defRPr>
            </a:lvl4pPr>
            <a:lvl5pPr indent="-317500" lvl="4" marL="2286000" algn="l">
              <a:lnSpc>
                <a:spcPct val="136000"/>
              </a:lnSpc>
              <a:spcBef>
                <a:spcPts val="0"/>
              </a:spcBef>
              <a:spcAft>
                <a:spcPts val="0"/>
              </a:spcAft>
              <a:buSzPts val="1400"/>
              <a:buFont typeface="Courier New"/>
              <a:buChar char="○"/>
              <a:defRPr b="1" sz="1400">
                <a:latin typeface="Courier New"/>
                <a:ea typeface="Courier New"/>
                <a:cs typeface="Courier New"/>
                <a:sym typeface="Courier New"/>
              </a:defRPr>
            </a:lvl5pPr>
            <a:lvl6pPr indent="-317500" lvl="5" marL="2743200" algn="l">
              <a:lnSpc>
                <a:spcPct val="136000"/>
              </a:lnSpc>
              <a:spcBef>
                <a:spcPts val="0"/>
              </a:spcBef>
              <a:spcAft>
                <a:spcPts val="0"/>
              </a:spcAft>
              <a:buSzPts val="1400"/>
              <a:buFont typeface="Courier New"/>
              <a:buChar char="■"/>
              <a:defRPr b="1" sz="1400">
                <a:latin typeface="Courier New"/>
                <a:ea typeface="Courier New"/>
                <a:cs typeface="Courier New"/>
                <a:sym typeface="Courier New"/>
              </a:defRPr>
            </a:lvl6pPr>
            <a:lvl7pPr indent="-317500" lvl="6" marL="3200400" algn="l">
              <a:lnSpc>
                <a:spcPct val="136000"/>
              </a:lnSpc>
              <a:spcBef>
                <a:spcPts val="0"/>
              </a:spcBef>
              <a:spcAft>
                <a:spcPts val="0"/>
              </a:spcAft>
              <a:buSzPts val="1400"/>
              <a:buFont typeface="Courier New"/>
              <a:buChar char="●"/>
              <a:defRPr b="1" sz="1400">
                <a:latin typeface="Courier New"/>
                <a:ea typeface="Courier New"/>
                <a:cs typeface="Courier New"/>
                <a:sym typeface="Courier New"/>
              </a:defRPr>
            </a:lvl7pPr>
            <a:lvl8pPr indent="-317500" lvl="7" marL="3657600" algn="l">
              <a:lnSpc>
                <a:spcPct val="136000"/>
              </a:lnSpc>
              <a:spcBef>
                <a:spcPts val="0"/>
              </a:spcBef>
              <a:spcAft>
                <a:spcPts val="0"/>
              </a:spcAft>
              <a:buSzPts val="1400"/>
              <a:buFont typeface="Courier New"/>
              <a:buChar char="○"/>
              <a:defRPr b="1" sz="1400">
                <a:latin typeface="Courier New"/>
                <a:ea typeface="Courier New"/>
                <a:cs typeface="Courier New"/>
                <a:sym typeface="Courier New"/>
              </a:defRPr>
            </a:lvl8pPr>
            <a:lvl9pPr indent="-317500" lvl="8" marL="4114800" algn="l">
              <a:lnSpc>
                <a:spcPct val="136000"/>
              </a:lnSpc>
              <a:spcBef>
                <a:spcPts val="0"/>
              </a:spcBef>
              <a:spcAft>
                <a:spcPts val="0"/>
              </a:spcAft>
              <a:buSzPts val="1400"/>
              <a:buFont typeface="Courier New"/>
              <a:buChar char="■"/>
              <a:defRPr b="1" sz="1400">
                <a:latin typeface="Courier New"/>
                <a:ea typeface="Courier New"/>
                <a:cs typeface="Courier New"/>
                <a:sym typeface="Courier New"/>
              </a:defRPr>
            </a:lvl9pPr>
          </a:lstStyle>
          <a:p/>
        </p:txBody>
      </p:sp>
      <p:grpSp>
        <p:nvGrpSpPr>
          <p:cNvPr id="96" name="Google Shape;96;p8"/>
          <p:cNvGrpSpPr/>
          <p:nvPr/>
        </p:nvGrpSpPr>
        <p:grpSpPr>
          <a:xfrm>
            <a:off x="0" y="381001"/>
            <a:ext cx="1037850" cy="1016288"/>
            <a:chOff x="0" y="381001"/>
            <a:chExt cx="1037850" cy="1016288"/>
          </a:xfrm>
        </p:grpSpPr>
        <p:sp>
          <p:nvSpPr>
            <p:cNvPr id="97" name="Google Shape;97;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 name="Google Shape;99;p8"/>
          <p:cNvSpPr/>
          <p:nvPr/>
        </p:nvSpPr>
        <p:spPr>
          <a:xfrm>
            <a:off x="4568475" y="0"/>
            <a:ext cx="45720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000"/>
              <a:buFont typeface="Arial"/>
              <a:buNone/>
            </a:pPr>
            <a:r>
              <a:rPr b="0" i="0" lang="ru" sz="1000" u="none" cap="none" strike="noStrike">
                <a:solidFill>
                  <a:schemeClr val="lt1"/>
                </a:solidFill>
                <a:latin typeface="Montserrat"/>
                <a:ea typeface="Montserrat"/>
                <a:cs typeface="Montserrat"/>
                <a:sym typeface="Montserrat"/>
              </a:rPr>
              <a:t>Алгоритмы и структуры данных. Сортировка и поиск. Слайд </a:t>
            </a:r>
            <a:fld id="{00000000-1234-1234-1234-123412341234}" type="slidenum">
              <a:rPr b="1" i="0" lang="ru" sz="1000" u="none" cap="none" strike="noStrike">
                <a:solidFill>
                  <a:schemeClr val="lt1"/>
                </a:solidFill>
                <a:latin typeface="Courier New"/>
                <a:ea typeface="Courier New"/>
                <a:cs typeface="Courier New"/>
                <a:sym typeface="Courier New"/>
              </a:rPr>
              <a:t>‹#›</a:t>
            </a:fld>
            <a:endParaRPr b="1" i="0" sz="1000" u="none" cap="none" strike="noStrike">
              <a:solidFill>
                <a:schemeClr val="lt1"/>
              </a:solidFill>
              <a:latin typeface="Courier New"/>
              <a:ea typeface="Courier New"/>
              <a:cs typeface="Courier New"/>
              <a:sym typeface="Courier New"/>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00" name="Shape 100"/>
        <p:cNvGrpSpPr/>
        <p:nvPr/>
      </p:nvGrpSpPr>
      <p:grpSpPr>
        <a:xfrm>
          <a:off x="0" y="0"/>
          <a:ext cx="0" cy="0"/>
          <a:chOff x="0" y="0"/>
          <a:chExt cx="0" cy="0"/>
        </a:xfrm>
      </p:grpSpPr>
      <p:grpSp>
        <p:nvGrpSpPr>
          <p:cNvPr id="101" name="Google Shape;101;p9"/>
          <p:cNvGrpSpPr/>
          <p:nvPr/>
        </p:nvGrpSpPr>
        <p:grpSpPr>
          <a:xfrm>
            <a:off x="0" y="4128572"/>
            <a:ext cx="698925" cy="684657"/>
            <a:chOff x="0" y="3785672"/>
            <a:chExt cx="698925" cy="684657"/>
          </a:xfrm>
        </p:grpSpPr>
        <p:sp>
          <p:nvSpPr>
            <p:cNvPr id="102" name="Google Shape;102;p9"/>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9"/>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 name="Google Shape;104;p9"/>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Font typeface="Montserrat"/>
              <a:buNone/>
              <a:defRPr>
                <a:latin typeface="Montserrat"/>
                <a:ea typeface="Montserrat"/>
                <a:cs typeface="Montserrat"/>
                <a:sym typeface="Montserrat"/>
              </a:defRPr>
            </a:lvl1pPr>
          </a:lstStyle>
          <a:p/>
        </p:txBody>
      </p:sp>
      <p:sp>
        <p:nvSpPr>
          <p:cNvPr id="105" name="Google Shape;105;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0"/>
          <p:cNvSpPr txBox="1"/>
          <p:nvPr>
            <p:ph type="ctrTitle"/>
          </p:nvPr>
        </p:nvSpPr>
        <p:spPr>
          <a:xfrm>
            <a:off x="3537150" y="657200"/>
            <a:ext cx="5017500" cy="3417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000"/>
              <a:buNone/>
            </a:pPr>
            <a:r>
              <a:rPr b="0" lang="ru" sz="3000"/>
              <a:t>Лекция 5</a:t>
            </a:r>
            <a:endParaRPr b="0" sz="3000"/>
          </a:p>
          <a:p>
            <a:pPr indent="0" lvl="0" marL="0" rtl="0" algn="l">
              <a:lnSpc>
                <a:spcPct val="100000"/>
              </a:lnSpc>
              <a:spcBef>
                <a:spcPts val="0"/>
              </a:spcBef>
              <a:spcAft>
                <a:spcPts val="0"/>
              </a:spcAft>
              <a:buSzPts val="4000"/>
              <a:buNone/>
            </a:pPr>
            <a:r>
              <a:rPr lang="ru"/>
              <a:t>Структуры данных</a:t>
            </a:r>
            <a:endParaRPr b="1"/>
          </a:p>
        </p:txBody>
      </p:sp>
      <p:sp>
        <p:nvSpPr>
          <p:cNvPr id="111" name="Google Shape;111;p10"/>
          <p:cNvSpPr txBox="1"/>
          <p:nvPr>
            <p:ph idx="1" type="subTitle"/>
          </p:nvPr>
        </p:nvSpPr>
        <p:spPr>
          <a:xfrm>
            <a:off x="6673400" y="4139825"/>
            <a:ext cx="2470500" cy="802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300"/>
              <a:buNone/>
            </a:pPr>
            <a:r>
              <a:rPr lang="ru"/>
              <a:t>Юрий Богомолов</a:t>
            </a:r>
            <a:endParaRPr>
              <a:latin typeface="Montserrat"/>
              <a:ea typeface="Montserrat"/>
              <a:cs typeface="Montserrat"/>
              <a:sym typeface="Montserrat"/>
            </a:endParaRPr>
          </a:p>
          <a:p>
            <a:pPr indent="0" lvl="0" marL="0" rtl="0" algn="ctr">
              <a:lnSpc>
                <a:spcPct val="100000"/>
              </a:lnSpc>
              <a:spcBef>
                <a:spcPts val="0"/>
              </a:spcBef>
              <a:spcAft>
                <a:spcPts val="0"/>
              </a:spcAft>
              <a:buSzPts val="1300"/>
              <a:buNone/>
            </a:pPr>
            <a:r>
              <a:rPr lang="ru">
                <a:solidFill>
                  <a:schemeClr val="lt2"/>
                </a:solidFill>
              </a:rPr>
              <a:t>@ybogo</a:t>
            </a:r>
            <a:endParaRPr>
              <a:solidFill>
                <a:schemeClr val="lt2"/>
              </a:solidFill>
            </a:endParaRPr>
          </a:p>
        </p:txBody>
      </p:sp>
      <p:sp>
        <p:nvSpPr>
          <p:cNvPr id="112" name="Google Shape;112;p10"/>
          <p:cNvSpPr txBox="1"/>
          <p:nvPr/>
        </p:nvSpPr>
        <p:spPr>
          <a:xfrm>
            <a:off x="4166850" y="4631350"/>
            <a:ext cx="810300" cy="349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ru" sz="1400" u="none" cap="none" strike="noStrike">
                <a:solidFill>
                  <a:srgbClr val="D9D9D9"/>
                </a:solidFill>
                <a:latin typeface="Montserrat"/>
                <a:ea typeface="Montserrat"/>
                <a:cs typeface="Montserrat"/>
                <a:sym typeface="Montserrat"/>
              </a:rPr>
              <a:t>201</a:t>
            </a:r>
            <a:r>
              <a:rPr lang="ru">
                <a:solidFill>
                  <a:srgbClr val="D9D9D9"/>
                </a:solidFill>
                <a:latin typeface="Montserrat"/>
                <a:ea typeface="Montserrat"/>
                <a:cs typeface="Montserrat"/>
                <a:sym typeface="Montserrat"/>
              </a:rPr>
              <a:t>9</a:t>
            </a:r>
            <a:endParaRPr b="0" i="0" sz="1400" u="none" cap="none" strike="noStrike">
              <a:solidFill>
                <a:srgbClr val="D9D9D9"/>
              </a:solidFill>
              <a:latin typeface="Montserrat"/>
              <a:ea typeface="Montserrat"/>
              <a:cs typeface="Montserrat"/>
              <a:sym typeface="Montserrat"/>
            </a:endParaRPr>
          </a:p>
        </p:txBody>
      </p:sp>
      <p:pic>
        <p:nvPicPr>
          <p:cNvPr id="113" name="Google Shape;113;p10"/>
          <p:cNvPicPr preferRelativeResize="0"/>
          <p:nvPr/>
        </p:nvPicPr>
        <p:blipFill rotWithShape="1">
          <a:blip r:embed="rId3">
            <a:alphaModFix/>
          </a:blip>
          <a:srcRect b="21966" l="26882" r="18166" t="34587"/>
          <a:stretch/>
        </p:blipFill>
        <p:spPr>
          <a:xfrm>
            <a:off x="7456250" y="3186433"/>
            <a:ext cx="904800" cy="953400"/>
          </a:xfrm>
          <a:prstGeom prst="ellipse">
            <a:avLst/>
          </a:prstGeom>
          <a:noFill/>
          <a:ln cap="rnd" cmpd="sng" w="19050">
            <a:solidFill>
              <a:schemeClr val="lt2"/>
            </a:solidFill>
            <a:prstDash val="solid"/>
            <a:bevel/>
            <a:headEnd len="sm" w="sm" type="none"/>
            <a:tailEnd len="sm" w="sm" type="none"/>
          </a:ln>
          <a:effectLst>
            <a:outerShdw blurRad="57150" rotWithShape="0" algn="bl" dir="5400000" dist="19050">
              <a:srgbClr val="000000">
                <a:alpha val="498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19"/>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Дек (deque) и адаптеры над ним</a:t>
            </a:r>
            <a:endParaRPr/>
          </a:p>
        </p:txBody>
      </p:sp>
      <p:sp>
        <p:nvSpPr>
          <p:cNvPr id="179" name="Google Shape;179;p19"/>
          <p:cNvSpPr txBox="1"/>
          <p:nvPr/>
        </p:nvSpPr>
        <p:spPr>
          <a:xfrm>
            <a:off x="953450" y="663800"/>
            <a:ext cx="7722300" cy="111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Дек представляет собой последовательный индексированный контейнер, который позволяет быстро вставлять и удалять элементы с начала и с конца.</a:t>
            </a:r>
            <a:endParaRPr sz="1900"/>
          </a:p>
        </p:txBody>
      </p:sp>
      <p:sp>
        <p:nvSpPr>
          <p:cNvPr id="180" name="Google Shape;180;p19"/>
          <p:cNvSpPr txBox="1"/>
          <p:nvPr/>
        </p:nvSpPr>
        <p:spPr>
          <a:xfrm>
            <a:off x="953450" y="2624300"/>
            <a:ext cx="7007100" cy="512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Данные хранятся блоками, связанными между собой:</a:t>
            </a:r>
            <a:endParaRPr sz="1900"/>
          </a:p>
        </p:txBody>
      </p:sp>
      <p:pic>
        <p:nvPicPr>
          <p:cNvPr id="181" name="Google Shape;181;p19"/>
          <p:cNvPicPr preferRelativeResize="0"/>
          <p:nvPr/>
        </p:nvPicPr>
        <p:blipFill>
          <a:blip r:embed="rId3">
            <a:alphaModFix/>
          </a:blip>
          <a:stretch>
            <a:fillRect/>
          </a:stretch>
        </p:blipFill>
        <p:spPr>
          <a:xfrm>
            <a:off x="1480075" y="3358800"/>
            <a:ext cx="6151550" cy="607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0"/>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Дек (deque) и адаптеры над ним</a:t>
            </a:r>
            <a:endParaRPr/>
          </a:p>
        </p:txBody>
      </p:sp>
      <p:sp>
        <p:nvSpPr>
          <p:cNvPr id="187" name="Google Shape;187;p20"/>
          <p:cNvSpPr txBox="1"/>
          <p:nvPr/>
        </p:nvSpPr>
        <p:spPr>
          <a:xfrm>
            <a:off x="953450" y="663800"/>
            <a:ext cx="7722300" cy="19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По сути дек является двусторонней очередью. Если урезать его функционал, то получим еще две крайне распространенные структуры:</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Стек (stack)</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Очередь (queue)</a:t>
            </a:r>
            <a:endParaRPr sz="1900">
              <a:solidFill>
                <a:schemeClr val="lt1"/>
              </a:solidFill>
              <a:latin typeface="Montserrat"/>
              <a:ea typeface="Montserrat"/>
              <a:cs typeface="Montserrat"/>
              <a:sym typeface="Montserrat"/>
            </a:endParaRPr>
          </a:p>
        </p:txBody>
      </p:sp>
      <p:pic>
        <p:nvPicPr>
          <p:cNvPr id="188" name="Google Shape;188;p20"/>
          <p:cNvPicPr preferRelativeResize="0"/>
          <p:nvPr/>
        </p:nvPicPr>
        <p:blipFill>
          <a:blip r:embed="rId3">
            <a:alphaModFix/>
          </a:blip>
          <a:stretch>
            <a:fillRect/>
          </a:stretch>
        </p:blipFill>
        <p:spPr>
          <a:xfrm>
            <a:off x="6453425" y="1491400"/>
            <a:ext cx="2369975" cy="1649800"/>
          </a:xfrm>
          <a:prstGeom prst="rect">
            <a:avLst/>
          </a:prstGeom>
          <a:noFill/>
          <a:ln>
            <a:noFill/>
          </a:ln>
        </p:spPr>
      </p:pic>
      <p:sp>
        <p:nvSpPr>
          <p:cNvPr id="189" name="Google Shape;189;p20"/>
          <p:cNvSpPr txBox="1"/>
          <p:nvPr/>
        </p:nvSpPr>
        <p:spPr>
          <a:xfrm>
            <a:off x="993150" y="2697200"/>
            <a:ext cx="4694100" cy="217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Стек (стопка) позволяет работать только с концом контейнера. Очередь не позволяет вставлять элементы в начало и удалять из конца.</a:t>
            </a:r>
            <a:endParaRPr>
              <a:latin typeface="Lato"/>
              <a:ea typeface="Lato"/>
              <a:cs typeface="Lato"/>
              <a:sym typeface="Lato"/>
            </a:endParaRPr>
          </a:p>
        </p:txBody>
      </p:sp>
      <p:pic>
        <p:nvPicPr>
          <p:cNvPr id="190" name="Google Shape;190;p20"/>
          <p:cNvPicPr preferRelativeResize="0"/>
          <p:nvPr/>
        </p:nvPicPr>
        <p:blipFill>
          <a:blip r:embed="rId4">
            <a:alphaModFix/>
          </a:blip>
          <a:stretch>
            <a:fillRect/>
          </a:stretch>
        </p:blipFill>
        <p:spPr>
          <a:xfrm>
            <a:off x="6453425" y="3293601"/>
            <a:ext cx="2369982" cy="1697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задачи</a:t>
            </a:r>
            <a:endParaRPr/>
          </a:p>
        </p:txBody>
      </p:sp>
      <p:sp>
        <p:nvSpPr>
          <p:cNvPr id="196" name="Google Shape;196;p21"/>
          <p:cNvSpPr txBox="1"/>
          <p:nvPr/>
        </p:nvSpPr>
        <p:spPr>
          <a:xfrm>
            <a:off x="1155950" y="2543150"/>
            <a:ext cx="3246600" cy="91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 ( (()) () )</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197" name="Google Shape;197;p21"/>
          <p:cNvSpPr txBox="1"/>
          <p:nvPr/>
        </p:nvSpPr>
        <p:spPr>
          <a:xfrm>
            <a:off x="1054700" y="663800"/>
            <a:ext cx="7722300" cy="111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Дана скобочная последовательность. Является ли она правильной?</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198" name="Google Shape;198;p21"/>
          <p:cNvSpPr/>
          <p:nvPr/>
        </p:nvSpPr>
        <p:spPr>
          <a:xfrm>
            <a:off x="3678125" y="2680200"/>
            <a:ext cx="1830600" cy="553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txBox="1"/>
          <p:nvPr/>
        </p:nvSpPr>
        <p:spPr>
          <a:xfrm>
            <a:off x="6085700" y="2589450"/>
            <a:ext cx="2228100" cy="73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true</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false</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p:txBody>
      </p:sp>
      <p:sp>
        <p:nvSpPr>
          <p:cNvPr id="200" name="Google Shape;200;p21"/>
          <p:cNvSpPr txBox="1"/>
          <p:nvPr/>
        </p:nvSpPr>
        <p:spPr>
          <a:xfrm>
            <a:off x="2948700" y="3799875"/>
            <a:ext cx="4266600" cy="11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времени?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памяти?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Списки (list, forward_list)</a:t>
            </a:r>
            <a:endParaRPr/>
          </a:p>
        </p:txBody>
      </p:sp>
      <p:sp>
        <p:nvSpPr>
          <p:cNvPr id="206" name="Google Shape;206;p22"/>
          <p:cNvSpPr txBox="1"/>
          <p:nvPr/>
        </p:nvSpPr>
        <p:spPr>
          <a:xfrm>
            <a:off x="953450" y="663800"/>
            <a:ext cx="7722300" cy="111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Список представляет собой набор узлов, связанных между собой. Односвязный список указывает на следующий элемент. Двусвязный указывает еще и на предыдущий.</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207" name="Google Shape;207;p22"/>
          <p:cNvSpPr txBox="1"/>
          <p:nvPr/>
        </p:nvSpPr>
        <p:spPr>
          <a:xfrm>
            <a:off x="5241900" y="1902950"/>
            <a:ext cx="2884200" cy="282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Недостатки:</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Общее получение элемента за </a:t>
            </a:r>
            <a:r>
              <a:rPr i="1" lang="ru" sz="1900">
                <a:solidFill>
                  <a:schemeClr val="lt1"/>
                </a:solidFill>
                <a:latin typeface="Montserrat"/>
                <a:ea typeface="Montserrat"/>
                <a:cs typeface="Montserrat"/>
                <a:sym typeface="Montserrat"/>
              </a:rPr>
              <a:t>O(n)</a:t>
            </a:r>
            <a:endParaRPr i="1">
              <a:latin typeface="Lato"/>
              <a:ea typeface="Lato"/>
              <a:cs typeface="Lato"/>
              <a:sym typeface="Lato"/>
            </a:endParaRPr>
          </a:p>
        </p:txBody>
      </p:sp>
      <p:sp>
        <p:nvSpPr>
          <p:cNvPr id="208" name="Google Shape;208;p22"/>
          <p:cNvSpPr txBox="1"/>
          <p:nvPr/>
        </p:nvSpPr>
        <p:spPr>
          <a:xfrm>
            <a:off x="1156075" y="1902950"/>
            <a:ext cx="3773400" cy="282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Преимущества:</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Общая вставка за </a:t>
            </a:r>
            <a:r>
              <a:rPr i="1" lang="ru" sz="1900">
                <a:solidFill>
                  <a:schemeClr val="lt1"/>
                </a:solidFill>
                <a:latin typeface="Montserrat"/>
                <a:ea typeface="Montserrat"/>
                <a:cs typeface="Montserrat"/>
                <a:sym typeface="Montserrat"/>
              </a:rPr>
              <a:t>О(1)</a:t>
            </a:r>
            <a:endParaRPr i="1"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Общее удаление за </a:t>
            </a:r>
            <a:r>
              <a:rPr i="1" lang="ru" sz="1900">
                <a:solidFill>
                  <a:schemeClr val="lt1"/>
                </a:solidFill>
                <a:latin typeface="Montserrat"/>
                <a:ea typeface="Montserrat"/>
                <a:cs typeface="Montserrat"/>
                <a:sym typeface="Montserrat"/>
              </a:rPr>
              <a:t>O(1)</a:t>
            </a:r>
            <a:endParaRPr i="1" sz="19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latin typeface="Lato"/>
              <a:ea typeface="Lato"/>
              <a:cs typeface="Lato"/>
              <a:sym typeface="Lato"/>
            </a:endParaRPr>
          </a:p>
        </p:txBody>
      </p:sp>
      <p:pic>
        <p:nvPicPr>
          <p:cNvPr id="209" name="Google Shape;209;p22"/>
          <p:cNvPicPr preferRelativeResize="0"/>
          <p:nvPr/>
        </p:nvPicPr>
        <p:blipFill>
          <a:blip r:embed="rId3">
            <a:alphaModFix/>
          </a:blip>
          <a:stretch>
            <a:fillRect/>
          </a:stretch>
        </p:blipFill>
        <p:spPr>
          <a:xfrm>
            <a:off x="2102650" y="3524600"/>
            <a:ext cx="5010150" cy="1200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3"/>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задачи</a:t>
            </a:r>
            <a:endParaRPr/>
          </a:p>
        </p:txBody>
      </p:sp>
      <p:sp>
        <p:nvSpPr>
          <p:cNvPr id="215" name="Google Shape;215;p23"/>
          <p:cNvSpPr txBox="1"/>
          <p:nvPr/>
        </p:nvSpPr>
        <p:spPr>
          <a:xfrm>
            <a:off x="1155950" y="2207750"/>
            <a:ext cx="3246600" cy="167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10</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1 2 9 4 5 2 3 5 7 8</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2</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Next Delete Delete</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216" name="Google Shape;216;p23"/>
          <p:cNvSpPr txBox="1"/>
          <p:nvPr/>
        </p:nvSpPr>
        <p:spPr>
          <a:xfrm>
            <a:off x="1054700" y="663800"/>
            <a:ext cx="7722300" cy="111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Считать </a:t>
            </a:r>
            <a:r>
              <a:rPr i="1" lang="ru" sz="1900">
                <a:solidFill>
                  <a:srgbClr val="FFFFFF"/>
                </a:solidFill>
                <a:latin typeface="Montserrat"/>
                <a:ea typeface="Montserrat"/>
                <a:cs typeface="Montserrat"/>
                <a:sym typeface="Montserrat"/>
              </a:rPr>
              <a:t>N</a:t>
            </a:r>
            <a:r>
              <a:rPr lang="ru" sz="1900">
                <a:solidFill>
                  <a:srgbClr val="FFFFFF"/>
                </a:solidFill>
                <a:latin typeface="Montserrat"/>
                <a:ea typeface="Montserrat"/>
                <a:cs typeface="Montserrat"/>
                <a:sym typeface="Montserrat"/>
              </a:rPr>
              <a:t> элементов. Выполнить </a:t>
            </a:r>
            <a:r>
              <a:rPr i="1" lang="ru" sz="1900">
                <a:solidFill>
                  <a:srgbClr val="FFFFFF"/>
                </a:solidFill>
                <a:latin typeface="Montserrat"/>
                <a:ea typeface="Montserrat"/>
                <a:cs typeface="Montserrat"/>
                <a:sym typeface="Montserrat"/>
              </a:rPr>
              <a:t>M</a:t>
            </a:r>
            <a:r>
              <a:rPr lang="ru" sz="1900">
                <a:solidFill>
                  <a:srgbClr val="FFFFFF"/>
                </a:solidFill>
                <a:latin typeface="Montserrat"/>
                <a:ea typeface="Montserrat"/>
                <a:cs typeface="Montserrat"/>
                <a:sym typeface="Montserrat"/>
              </a:rPr>
              <a:t> запросов: удалить элемент (Delete),  перейти к следующему элементу (Next). После вывести получившейся набор эементов.</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217" name="Google Shape;217;p23"/>
          <p:cNvSpPr/>
          <p:nvPr/>
        </p:nvSpPr>
        <p:spPr>
          <a:xfrm>
            <a:off x="4134600" y="2724650"/>
            <a:ext cx="1830600" cy="553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txBox="1"/>
          <p:nvPr/>
        </p:nvSpPr>
        <p:spPr>
          <a:xfrm>
            <a:off x="6085700" y="2724650"/>
            <a:ext cx="2228100" cy="64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1 4 5 2 3 5 7 8</a:t>
            </a:r>
            <a:endParaRPr sz="1900"/>
          </a:p>
          <a:p>
            <a:pPr indent="0" lvl="0" marL="0" rtl="0" algn="l">
              <a:spcBef>
                <a:spcPts val="0"/>
              </a:spcBef>
              <a:spcAft>
                <a:spcPts val="0"/>
              </a:spcAft>
              <a:buNone/>
            </a:pPr>
            <a:r>
              <a:t/>
            </a:r>
            <a:endParaRPr sz="1900"/>
          </a:p>
        </p:txBody>
      </p:sp>
      <p:sp>
        <p:nvSpPr>
          <p:cNvPr id="219" name="Google Shape;219;p23"/>
          <p:cNvSpPr txBox="1"/>
          <p:nvPr/>
        </p:nvSpPr>
        <p:spPr>
          <a:xfrm>
            <a:off x="2948700" y="3799875"/>
            <a:ext cx="4266600" cy="11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времени?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памяти?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p:txBody>
      </p:sp>
      <p:sp>
        <p:nvSpPr>
          <p:cNvPr id="220" name="Google Shape;220;p23"/>
          <p:cNvSpPr txBox="1"/>
          <p:nvPr/>
        </p:nvSpPr>
        <p:spPr>
          <a:xfrm>
            <a:off x="1428925" y="1731175"/>
            <a:ext cx="5143500" cy="6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24"/>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Множества (set)</a:t>
            </a:r>
            <a:endParaRPr/>
          </a:p>
        </p:txBody>
      </p:sp>
      <p:sp>
        <p:nvSpPr>
          <p:cNvPr id="226" name="Google Shape;226;p24"/>
          <p:cNvSpPr txBox="1"/>
          <p:nvPr/>
        </p:nvSpPr>
        <p:spPr>
          <a:xfrm>
            <a:off x="1054700" y="663800"/>
            <a:ext cx="7722300" cy="11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900">
                <a:solidFill>
                  <a:srgbClr val="FFFFFF"/>
                </a:solidFill>
                <a:latin typeface="Montserrat"/>
                <a:ea typeface="Montserrat"/>
                <a:cs typeface="Montserrat"/>
                <a:sym typeface="Montserrat"/>
              </a:rPr>
              <a:t>Множество — контейнер, который содержит упорядоченный (в отличие от математического термина) набор уникальных объектов.</a:t>
            </a:r>
            <a:endParaRPr sz="1900"/>
          </a:p>
        </p:txBody>
      </p:sp>
      <p:sp>
        <p:nvSpPr>
          <p:cNvPr id="227" name="Google Shape;227;p24"/>
          <p:cNvSpPr txBox="1"/>
          <p:nvPr/>
        </p:nvSpPr>
        <p:spPr>
          <a:xfrm>
            <a:off x="5467045" y="1902950"/>
            <a:ext cx="3043200" cy="282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Недостатки:</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Общее получение элемента за </a:t>
            </a:r>
            <a:r>
              <a:rPr i="1" lang="ru" sz="1900">
                <a:solidFill>
                  <a:schemeClr val="lt1"/>
                </a:solidFill>
                <a:latin typeface="Montserrat"/>
                <a:ea typeface="Montserrat"/>
                <a:cs typeface="Montserrat"/>
                <a:sym typeface="Montserrat"/>
              </a:rPr>
              <a:t>O(n)</a:t>
            </a:r>
            <a:endParaRPr i="1">
              <a:latin typeface="Lato"/>
              <a:ea typeface="Lato"/>
              <a:cs typeface="Lato"/>
              <a:sym typeface="Lato"/>
            </a:endParaRPr>
          </a:p>
        </p:txBody>
      </p:sp>
      <p:sp>
        <p:nvSpPr>
          <p:cNvPr id="228" name="Google Shape;228;p24"/>
          <p:cNvSpPr txBox="1"/>
          <p:nvPr/>
        </p:nvSpPr>
        <p:spPr>
          <a:xfrm>
            <a:off x="1156075" y="1902950"/>
            <a:ext cx="4311000" cy="282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Преимущества:</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Общая вставка за </a:t>
            </a:r>
            <a:r>
              <a:rPr i="1" lang="ru" sz="1900">
                <a:solidFill>
                  <a:schemeClr val="lt1"/>
                </a:solidFill>
                <a:latin typeface="Montserrat"/>
                <a:ea typeface="Montserrat"/>
                <a:cs typeface="Montserrat"/>
                <a:sym typeface="Montserrat"/>
              </a:rPr>
              <a:t>О(log(N))</a:t>
            </a:r>
            <a:endParaRPr i="1"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Общее удаление за </a:t>
            </a:r>
            <a:r>
              <a:rPr i="1" lang="ru" sz="1900">
                <a:solidFill>
                  <a:schemeClr val="lt1"/>
                </a:solidFill>
                <a:latin typeface="Montserrat"/>
                <a:ea typeface="Montserrat"/>
                <a:cs typeface="Montserrat"/>
                <a:sym typeface="Montserrat"/>
              </a:rPr>
              <a:t>O(log(N))</a:t>
            </a:r>
            <a:endParaRPr i="1"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i="1" lang="ru" sz="1900">
                <a:solidFill>
                  <a:schemeClr val="lt1"/>
                </a:solidFill>
                <a:latin typeface="Montserrat"/>
                <a:ea typeface="Montserrat"/>
                <a:cs typeface="Montserrat"/>
                <a:sym typeface="Montserrat"/>
              </a:rPr>
              <a:t>Поиск элемента за O(log(N))</a:t>
            </a:r>
            <a:endParaRPr i="1"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latin typeface="Lato"/>
              <a:ea typeface="Lato"/>
              <a:cs typeface="Lato"/>
              <a:sym typeface="Lato"/>
            </a:endParaRPr>
          </a:p>
        </p:txBody>
      </p:sp>
      <p:pic>
        <p:nvPicPr>
          <p:cNvPr id="229" name="Google Shape;229;p24"/>
          <p:cNvPicPr preferRelativeResize="0"/>
          <p:nvPr/>
        </p:nvPicPr>
        <p:blipFill>
          <a:blip r:embed="rId3">
            <a:alphaModFix/>
          </a:blip>
          <a:stretch>
            <a:fillRect/>
          </a:stretch>
        </p:blipFill>
        <p:spPr>
          <a:xfrm>
            <a:off x="5785850" y="3413500"/>
            <a:ext cx="2724400" cy="1421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25"/>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задачи</a:t>
            </a:r>
            <a:endParaRPr/>
          </a:p>
        </p:txBody>
      </p:sp>
      <p:sp>
        <p:nvSpPr>
          <p:cNvPr id="235" name="Google Shape;235;p25"/>
          <p:cNvSpPr txBox="1"/>
          <p:nvPr/>
        </p:nvSpPr>
        <p:spPr>
          <a:xfrm>
            <a:off x="1155950" y="2543150"/>
            <a:ext cx="3246600" cy="91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10</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1 2 9 4 5 2 3 5 7 8</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236" name="Google Shape;236;p25"/>
          <p:cNvSpPr txBox="1"/>
          <p:nvPr/>
        </p:nvSpPr>
        <p:spPr>
          <a:xfrm>
            <a:off x="1054700" y="663800"/>
            <a:ext cx="7722300" cy="111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Считать </a:t>
            </a:r>
            <a:r>
              <a:rPr i="1" lang="ru" sz="1900">
                <a:solidFill>
                  <a:srgbClr val="FFFFFF"/>
                </a:solidFill>
                <a:latin typeface="Montserrat"/>
                <a:ea typeface="Montserrat"/>
                <a:cs typeface="Montserrat"/>
                <a:sym typeface="Montserrat"/>
              </a:rPr>
              <a:t>N</a:t>
            </a:r>
            <a:r>
              <a:rPr lang="ru" sz="1900">
                <a:solidFill>
                  <a:srgbClr val="FFFFFF"/>
                </a:solidFill>
                <a:latin typeface="Montserrat"/>
                <a:ea typeface="Montserrat"/>
                <a:cs typeface="Montserrat"/>
                <a:sym typeface="Montserrat"/>
              </a:rPr>
              <a:t> объектов</a:t>
            </a:r>
            <a:r>
              <a:rPr lang="ru" sz="1900">
                <a:solidFill>
                  <a:srgbClr val="FFFFFF"/>
                </a:solidFill>
                <a:latin typeface="Montserrat"/>
                <a:ea typeface="Montserrat"/>
                <a:cs typeface="Montserrat"/>
                <a:sym typeface="Montserrat"/>
              </a:rPr>
              <a:t>. Вывести количество объектов без повторений.</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237" name="Google Shape;237;p25"/>
          <p:cNvSpPr/>
          <p:nvPr/>
        </p:nvSpPr>
        <p:spPr>
          <a:xfrm>
            <a:off x="3678125" y="2680200"/>
            <a:ext cx="1830600" cy="553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5"/>
          <p:cNvSpPr txBox="1"/>
          <p:nvPr/>
        </p:nvSpPr>
        <p:spPr>
          <a:xfrm>
            <a:off x="6085700" y="2724650"/>
            <a:ext cx="2228100" cy="64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8</a:t>
            </a:r>
            <a:endParaRPr sz="1900"/>
          </a:p>
          <a:p>
            <a:pPr indent="0" lvl="0" marL="0" rtl="0" algn="l">
              <a:spcBef>
                <a:spcPts val="0"/>
              </a:spcBef>
              <a:spcAft>
                <a:spcPts val="0"/>
              </a:spcAft>
              <a:buNone/>
            </a:pPr>
            <a:r>
              <a:t/>
            </a:r>
            <a:endParaRPr sz="1900"/>
          </a:p>
        </p:txBody>
      </p:sp>
      <p:sp>
        <p:nvSpPr>
          <p:cNvPr id="239" name="Google Shape;239;p25"/>
          <p:cNvSpPr txBox="1"/>
          <p:nvPr/>
        </p:nvSpPr>
        <p:spPr>
          <a:xfrm>
            <a:off x="2948700" y="3799875"/>
            <a:ext cx="4266600" cy="11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времени?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памяти?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26"/>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Словари (map)</a:t>
            </a:r>
            <a:endParaRPr/>
          </a:p>
        </p:txBody>
      </p:sp>
      <p:sp>
        <p:nvSpPr>
          <p:cNvPr id="245" name="Google Shape;245;p26"/>
          <p:cNvSpPr txBox="1"/>
          <p:nvPr/>
        </p:nvSpPr>
        <p:spPr>
          <a:xfrm>
            <a:off x="1054700" y="663800"/>
            <a:ext cx="7722300" cy="11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900">
                <a:solidFill>
                  <a:srgbClr val="FFFFFF"/>
                </a:solidFill>
                <a:latin typeface="Montserrat"/>
                <a:ea typeface="Montserrat"/>
                <a:cs typeface="Montserrat"/>
                <a:sym typeface="Montserrat"/>
              </a:rPr>
              <a:t>Словарь - отсортированный контейнер, который содержит пары ключ-значение с неповторяющимися ключами.</a:t>
            </a:r>
            <a:endParaRPr sz="1900"/>
          </a:p>
        </p:txBody>
      </p:sp>
      <p:sp>
        <p:nvSpPr>
          <p:cNvPr id="246" name="Google Shape;246;p26"/>
          <p:cNvSpPr txBox="1"/>
          <p:nvPr/>
        </p:nvSpPr>
        <p:spPr>
          <a:xfrm>
            <a:off x="5467045" y="1902950"/>
            <a:ext cx="3043200" cy="282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Недостатки:</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Поиск по значению за </a:t>
            </a:r>
            <a:r>
              <a:rPr i="1" lang="ru" sz="1900">
                <a:solidFill>
                  <a:schemeClr val="lt1"/>
                </a:solidFill>
                <a:latin typeface="Montserrat"/>
                <a:ea typeface="Montserrat"/>
                <a:cs typeface="Montserrat"/>
                <a:sym typeface="Montserrat"/>
              </a:rPr>
              <a:t>O(n)</a:t>
            </a:r>
            <a:endParaRPr i="1">
              <a:latin typeface="Lato"/>
              <a:ea typeface="Lato"/>
              <a:cs typeface="Lato"/>
              <a:sym typeface="Lato"/>
            </a:endParaRPr>
          </a:p>
        </p:txBody>
      </p:sp>
      <p:sp>
        <p:nvSpPr>
          <p:cNvPr id="247" name="Google Shape;247;p26"/>
          <p:cNvSpPr txBox="1"/>
          <p:nvPr/>
        </p:nvSpPr>
        <p:spPr>
          <a:xfrm>
            <a:off x="1156075" y="1902950"/>
            <a:ext cx="4311000" cy="282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Преимущества:</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Общая вставка за </a:t>
            </a:r>
            <a:r>
              <a:rPr i="1" lang="ru" sz="1900">
                <a:solidFill>
                  <a:schemeClr val="lt1"/>
                </a:solidFill>
                <a:latin typeface="Montserrat"/>
                <a:ea typeface="Montserrat"/>
                <a:cs typeface="Montserrat"/>
                <a:sym typeface="Montserrat"/>
              </a:rPr>
              <a:t>О(log(N))</a:t>
            </a:r>
            <a:endParaRPr i="1"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Общее удаление за </a:t>
            </a:r>
            <a:r>
              <a:rPr i="1" lang="ru" sz="1900">
                <a:solidFill>
                  <a:schemeClr val="lt1"/>
                </a:solidFill>
                <a:latin typeface="Montserrat"/>
                <a:ea typeface="Montserrat"/>
                <a:cs typeface="Montserrat"/>
                <a:sym typeface="Montserrat"/>
              </a:rPr>
              <a:t>O(log(N))</a:t>
            </a:r>
            <a:endParaRPr i="1"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i="1" lang="ru" sz="1900">
                <a:solidFill>
                  <a:schemeClr val="lt1"/>
                </a:solidFill>
                <a:latin typeface="Montserrat"/>
                <a:ea typeface="Montserrat"/>
                <a:cs typeface="Montserrat"/>
                <a:sym typeface="Montserrat"/>
              </a:rPr>
              <a:t>Поиск по ключу за O(log(N))</a:t>
            </a:r>
            <a:endParaRPr i="1"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27"/>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задачи</a:t>
            </a:r>
            <a:endParaRPr/>
          </a:p>
        </p:txBody>
      </p:sp>
      <p:sp>
        <p:nvSpPr>
          <p:cNvPr id="253" name="Google Shape;253;p27"/>
          <p:cNvSpPr txBox="1"/>
          <p:nvPr/>
        </p:nvSpPr>
        <p:spPr>
          <a:xfrm>
            <a:off x="2031075" y="1790550"/>
            <a:ext cx="1228500" cy="233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5</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ab</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ab</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b</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d</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b</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254" name="Google Shape;254;p27"/>
          <p:cNvSpPr txBox="1"/>
          <p:nvPr/>
        </p:nvSpPr>
        <p:spPr>
          <a:xfrm>
            <a:off x="953450" y="663800"/>
            <a:ext cx="7722300" cy="111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Считать </a:t>
            </a:r>
            <a:r>
              <a:rPr i="1" lang="ru" sz="1900">
                <a:solidFill>
                  <a:srgbClr val="FFFFFF"/>
                </a:solidFill>
                <a:latin typeface="Montserrat"/>
                <a:ea typeface="Montserrat"/>
                <a:cs typeface="Montserrat"/>
                <a:sym typeface="Montserrat"/>
              </a:rPr>
              <a:t>N</a:t>
            </a:r>
            <a:r>
              <a:rPr lang="ru" sz="1900">
                <a:solidFill>
                  <a:srgbClr val="FFFFFF"/>
                </a:solidFill>
                <a:latin typeface="Montserrat"/>
                <a:ea typeface="Montserrat"/>
                <a:cs typeface="Montserrat"/>
                <a:sym typeface="Montserrat"/>
              </a:rPr>
              <a:t> объектов (например, строк). Вывести количество уникальных объектов.</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255" name="Google Shape;255;p27"/>
          <p:cNvSpPr/>
          <p:nvPr/>
        </p:nvSpPr>
        <p:spPr>
          <a:xfrm>
            <a:off x="3678125" y="2680200"/>
            <a:ext cx="1830600" cy="553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txBox="1"/>
          <p:nvPr/>
        </p:nvSpPr>
        <p:spPr>
          <a:xfrm>
            <a:off x="6085700" y="2724650"/>
            <a:ext cx="2228100" cy="64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2</a:t>
            </a:r>
            <a:endParaRPr sz="1900"/>
          </a:p>
          <a:p>
            <a:pPr indent="0" lvl="0" marL="0" rtl="0" algn="l">
              <a:spcBef>
                <a:spcPts val="0"/>
              </a:spcBef>
              <a:spcAft>
                <a:spcPts val="0"/>
              </a:spcAft>
              <a:buNone/>
            </a:pPr>
            <a:r>
              <a:t/>
            </a:r>
            <a:endParaRPr sz="1900"/>
          </a:p>
        </p:txBody>
      </p:sp>
      <p:sp>
        <p:nvSpPr>
          <p:cNvPr id="257" name="Google Shape;257;p27"/>
          <p:cNvSpPr txBox="1"/>
          <p:nvPr/>
        </p:nvSpPr>
        <p:spPr>
          <a:xfrm>
            <a:off x="2948700" y="3799875"/>
            <a:ext cx="4266600" cy="11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времени?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памяти?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28"/>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Концепция итераторов</a:t>
            </a:r>
            <a:endParaRPr/>
          </a:p>
        </p:txBody>
      </p:sp>
      <p:sp>
        <p:nvSpPr>
          <p:cNvPr id="263" name="Google Shape;263;p28"/>
          <p:cNvSpPr txBox="1"/>
          <p:nvPr/>
        </p:nvSpPr>
        <p:spPr>
          <a:xfrm>
            <a:off x="953450" y="663800"/>
            <a:ext cx="7722300" cy="403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Итераторы позволяют перебирать элементы контейнера независимо от его внутренней реализации и являются некоторой модификацией указателей. Т.е. помимо разыменования можно перейти к другим элементам контейнера.</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Итераторы в c++ придерживаются принципа полуинтервалов:</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pic>
        <p:nvPicPr>
          <p:cNvPr id="264" name="Google Shape;264;p28"/>
          <p:cNvPicPr preferRelativeResize="0"/>
          <p:nvPr/>
        </p:nvPicPr>
        <p:blipFill>
          <a:blip r:embed="rId3">
            <a:alphaModFix/>
          </a:blip>
          <a:stretch>
            <a:fillRect/>
          </a:stretch>
        </p:blipFill>
        <p:spPr>
          <a:xfrm>
            <a:off x="2066950" y="3628763"/>
            <a:ext cx="5105400" cy="1019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1"/>
          <p:cNvSpPr txBox="1"/>
          <p:nvPr>
            <p:ph type="ctrTitle"/>
          </p:nvPr>
        </p:nvSpPr>
        <p:spPr>
          <a:xfrm>
            <a:off x="3537150" y="657200"/>
            <a:ext cx="5017500" cy="1814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000"/>
              <a:buNone/>
            </a:pPr>
            <a:r>
              <a:rPr b="0" lang="ru" sz="3000"/>
              <a:t>Лекция 5</a:t>
            </a:r>
            <a:endParaRPr b="0" sz="3000"/>
          </a:p>
          <a:p>
            <a:pPr indent="0" lvl="0" marL="0" rtl="0" algn="l">
              <a:lnSpc>
                <a:spcPct val="100000"/>
              </a:lnSpc>
              <a:spcBef>
                <a:spcPts val="0"/>
              </a:spcBef>
              <a:spcAft>
                <a:spcPts val="0"/>
              </a:spcAft>
              <a:buSzPts val="4000"/>
              <a:buNone/>
            </a:pPr>
            <a:r>
              <a:rPr lang="ru"/>
              <a:t>Структуры данных</a:t>
            </a:r>
            <a:endParaRPr b="1"/>
          </a:p>
        </p:txBody>
      </p:sp>
      <p:sp>
        <p:nvSpPr>
          <p:cNvPr id="119" name="Google Shape;119;p11"/>
          <p:cNvSpPr txBox="1"/>
          <p:nvPr/>
        </p:nvSpPr>
        <p:spPr>
          <a:xfrm>
            <a:off x="4166850" y="4631350"/>
            <a:ext cx="810300" cy="349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ru" sz="1400" u="none" cap="none" strike="noStrike">
                <a:solidFill>
                  <a:srgbClr val="D9D9D9"/>
                </a:solidFill>
                <a:latin typeface="Montserrat"/>
                <a:ea typeface="Montserrat"/>
                <a:cs typeface="Montserrat"/>
                <a:sym typeface="Montserrat"/>
              </a:rPr>
              <a:t>201</a:t>
            </a:r>
            <a:r>
              <a:rPr lang="ru">
                <a:solidFill>
                  <a:srgbClr val="D9D9D9"/>
                </a:solidFill>
                <a:latin typeface="Montserrat"/>
                <a:ea typeface="Montserrat"/>
                <a:cs typeface="Montserrat"/>
                <a:sym typeface="Montserrat"/>
              </a:rPr>
              <a:t>9</a:t>
            </a:r>
            <a:endParaRPr b="0" i="0" sz="1400" u="none" cap="none" strike="noStrike">
              <a:solidFill>
                <a:srgbClr val="D9D9D9"/>
              </a:solidFill>
              <a:latin typeface="Montserrat"/>
              <a:ea typeface="Montserrat"/>
              <a:cs typeface="Montserrat"/>
              <a:sym typeface="Montserrat"/>
            </a:endParaRPr>
          </a:p>
        </p:txBody>
      </p:sp>
      <p:sp>
        <p:nvSpPr>
          <p:cNvPr id="120" name="Google Shape;120;p11"/>
          <p:cNvSpPr txBox="1"/>
          <p:nvPr>
            <p:ph type="ctrTitle"/>
          </p:nvPr>
        </p:nvSpPr>
        <p:spPr>
          <a:xfrm>
            <a:off x="3537150" y="2128450"/>
            <a:ext cx="5017500" cy="2502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000"/>
              <a:buNone/>
            </a:pPr>
            <a:r>
              <a:rPr b="0" lang="ru" sz="3000"/>
              <a:t>Время: </a:t>
            </a:r>
            <a:r>
              <a:rPr lang="ru" sz="3000"/>
              <a:t>10:30</a:t>
            </a:r>
            <a:endParaRPr sz="3000"/>
          </a:p>
          <a:p>
            <a:pPr indent="0" lvl="0" marL="0" rtl="0" algn="l">
              <a:lnSpc>
                <a:spcPct val="100000"/>
              </a:lnSpc>
              <a:spcBef>
                <a:spcPts val="0"/>
              </a:spcBef>
              <a:spcAft>
                <a:spcPts val="0"/>
              </a:spcAft>
              <a:buSzPts val="4000"/>
              <a:buNone/>
            </a:pPr>
            <a:r>
              <a:rPr b="0" lang="ru"/>
              <a:t>Ауд.:</a:t>
            </a:r>
            <a:r>
              <a:rPr lang="ru"/>
              <a:t> 1202</a:t>
            </a:r>
            <a:endParaRPr b="1"/>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29"/>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Концепция итераторов</a:t>
            </a:r>
            <a:endParaRPr/>
          </a:p>
        </p:txBody>
      </p:sp>
      <p:pic>
        <p:nvPicPr>
          <p:cNvPr id="270" name="Google Shape;270;p29"/>
          <p:cNvPicPr preferRelativeResize="0"/>
          <p:nvPr/>
        </p:nvPicPr>
        <p:blipFill>
          <a:blip r:embed="rId3">
            <a:alphaModFix/>
          </a:blip>
          <a:stretch>
            <a:fillRect/>
          </a:stretch>
        </p:blipFill>
        <p:spPr>
          <a:xfrm>
            <a:off x="2139825" y="1578250"/>
            <a:ext cx="4864350" cy="2669900"/>
          </a:xfrm>
          <a:prstGeom prst="rect">
            <a:avLst/>
          </a:prstGeom>
          <a:noFill/>
          <a:ln>
            <a:noFill/>
          </a:ln>
        </p:spPr>
      </p:pic>
      <p:sp>
        <p:nvSpPr>
          <p:cNvPr id="271" name="Google Shape;271;p29"/>
          <p:cNvSpPr txBox="1"/>
          <p:nvPr/>
        </p:nvSpPr>
        <p:spPr>
          <a:xfrm>
            <a:off x="3224000" y="744838"/>
            <a:ext cx="33837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FFFF"/>
                </a:solidFill>
                <a:latin typeface="Lato"/>
                <a:ea typeface="Lato"/>
                <a:cs typeface="Lato"/>
                <a:sym typeface="Lato"/>
              </a:rPr>
              <a:t>vector, deque (stack, queue)</a:t>
            </a:r>
            <a:endParaRPr sz="1800">
              <a:solidFill>
                <a:srgbClr val="FFFFFF"/>
              </a:solidFill>
              <a:latin typeface="Lato"/>
              <a:ea typeface="Lato"/>
              <a:cs typeface="Lato"/>
              <a:sym typeface="Lato"/>
            </a:endParaRPr>
          </a:p>
        </p:txBody>
      </p:sp>
      <p:sp>
        <p:nvSpPr>
          <p:cNvPr id="272" name="Google Shape;272;p29"/>
          <p:cNvSpPr txBox="1"/>
          <p:nvPr/>
        </p:nvSpPr>
        <p:spPr>
          <a:xfrm>
            <a:off x="7452975" y="1452800"/>
            <a:ext cx="1275300" cy="117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FFFF"/>
                </a:solidFill>
                <a:latin typeface="Lato"/>
                <a:ea typeface="Lato"/>
                <a:cs typeface="Lato"/>
                <a:sym typeface="Lato"/>
              </a:rPr>
              <a:t>set</a:t>
            </a:r>
            <a:endParaRPr sz="1800">
              <a:solidFill>
                <a:srgbClr val="FFFFFF"/>
              </a:solidFill>
              <a:latin typeface="Lato"/>
              <a:ea typeface="Lato"/>
              <a:cs typeface="Lato"/>
              <a:sym typeface="Lato"/>
            </a:endParaRPr>
          </a:p>
          <a:p>
            <a:pPr indent="0" lvl="0" marL="0" rtl="0" algn="l">
              <a:spcBef>
                <a:spcPts val="0"/>
              </a:spcBef>
              <a:spcAft>
                <a:spcPts val="0"/>
              </a:spcAft>
              <a:buNone/>
            </a:pPr>
            <a:r>
              <a:rPr lang="ru" sz="1800">
                <a:solidFill>
                  <a:srgbClr val="FFFFFF"/>
                </a:solidFill>
                <a:latin typeface="Lato"/>
                <a:ea typeface="Lato"/>
                <a:cs typeface="Lato"/>
                <a:sym typeface="Lato"/>
              </a:rPr>
              <a:t>map</a:t>
            </a:r>
            <a:endParaRPr sz="1800">
              <a:solidFill>
                <a:srgbClr val="FFFFFF"/>
              </a:solidFill>
              <a:latin typeface="Lato"/>
              <a:ea typeface="Lato"/>
              <a:cs typeface="Lato"/>
              <a:sym typeface="Lato"/>
            </a:endParaRPr>
          </a:p>
          <a:p>
            <a:pPr indent="0" lvl="0" marL="0" rtl="0" algn="l">
              <a:spcBef>
                <a:spcPts val="0"/>
              </a:spcBef>
              <a:spcAft>
                <a:spcPts val="0"/>
              </a:spcAft>
              <a:buNone/>
            </a:pPr>
            <a:r>
              <a:rPr lang="ru" sz="1800">
                <a:solidFill>
                  <a:srgbClr val="FFFFFF"/>
                </a:solidFill>
                <a:latin typeface="Lato"/>
                <a:ea typeface="Lato"/>
                <a:cs typeface="Lato"/>
                <a:sym typeface="Lato"/>
              </a:rPr>
              <a:t>list</a:t>
            </a:r>
            <a:endParaRPr sz="1800">
              <a:solidFill>
                <a:srgbClr val="FFFFFF"/>
              </a:solidFill>
              <a:latin typeface="Lato"/>
              <a:ea typeface="Lato"/>
              <a:cs typeface="Lato"/>
              <a:sym typeface="Lato"/>
            </a:endParaRPr>
          </a:p>
        </p:txBody>
      </p:sp>
      <p:sp>
        <p:nvSpPr>
          <p:cNvPr id="273" name="Google Shape;273;p29"/>
          <p:cNvSpPr txBox="1"/>
          <p:nvPr/>
        </p:nvSpPr>
        <p:spPr>
          <a:xfrm>
            <a:off x="7264775" y="2870500"/>
            <a:ext cx="14634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solidFill>
                  <a:srgbClr val="FFFFFF"/>
                </a:solidFill>
                <a:latin typeface="Lato"/>
                <a:ea typeface="Lato"/>
                <a:cs typeface="Lato"/>
                <a:sym typeface="Lato"/>
              </a:rPr>
              <a:t>forward_list</a:t>
            </a:r>
            <a:endParaRPr sz="1800">
              <a:solidFill>
                <a:srgbClr val="FFFFFF"/>
              </a:solidFill>
              <a:latin typeface="Lato"/>
              <a:ea typeface="Lato"/>
              <a:cs typeface="Lato"/>
              <a:sym typeface="Lato"/>
            </a:endParaRPr>
          </a:p>
        </p:txBody>
      </p:sp>
      <p:cxnSp>
        <p:nvCxnSpPr>
          <p:cNvPr id="274" name="Google Shape;274;p29"/>
          <p:cNvCxnSpPr>
            <a:stCxn id="271" idx="2"/>
          </p:cNvCxnSpPr>
          <p:nvPr/>
        </p:nvCxnSpPr>
        <p:spPr>
          <a:xfrm flipH="1">
            <a:off x="4786850" y="1121338"/>
            <a:ext cx="129000" cy="533100"/>
          </a:xfrm>
          <a:prstGeom prst="straightConnector1">
            <a:avLst/>
          </a:prstGeom>
          <a:noFill/>
          <a:ln cap="flat" cmpd="sng" w="28575">
            <a:solidFill>
              <a:srgbClr val="FF0000"/>
            </a:solidFill>
            <a:prstDash val="solid"/>
            <a:round/>
            <a:headEnd len="med" w="med" type="none"/>
            <a:tailEnd len="med" w="med" type="triangle"/>
          </a:ln>
        </p:spPr>
      </p:cxnSp>
      <p:cxnSp>
        <p:nvCxnSpPr>
          <p:cNvPr id="275" name="Google Shape;275;p29"/>
          <p:cNvCxnSpPr/>
          <p:nvPr/>
        </p:nvCxnSpPr>
        <p:spPr>
          <a:xfrm flipH="1">
            <a:off x="5363175" y="1982050"/>
            <a:ext cx="2089800" cy="192300"/>
          </a:xfrm>
          <a:prstGeom prst="straightConnector1">
            <a:avLst/>
          </a:prstGeom>
          <a:noFill/>
          <a:ln cap="flat" cmpd="sng" w="28575">
            <a:solidFill>
              <a:srgbClr val="FF0000"/>
            </a:solidFill>
            <a:prstDash val="solid"/>
            <a:round/>
            <a:headEnd len="med" w="med" type="none"/>
            <a:tailEnd len="med" w="med" type="triangle"/>
          </a:ln>
        </p:spPr>
      </p:cxnSp>
      <p:cxnSp>
        <p:nvCxnSpPr>
          <p:cNvPr id="276" name="Google Shape;276;p29"/>
          <p:cNvCxnSpPr/>
          <p:nvPr/>
        </p:nvCxnSpPr>
        <p:spPr>
          <a:xfrm rot="10800000">
            <a:off x="4871550" y="2571700"/>
            <a:ext cx="2427900" cy="483000"/>
          </a:xfrm>
          <a:prstGeom prst="straightConnector1">
            <a:avLst/>
          </a:prstGeom>
          <a:noFill/>
          <a:ln cap="flat" cmpd="sng" w="28575">
            <a:solidFill>
              <a:srgbClr val="FF0000"/>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30"/>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Общие принципы работы с итераторами</a:t>
            </a:r>
            <a:endParaRPr/>
          </a:p>
        </p:txBody>
      </p:sp>
      <p:sp>
        <p:nvSpPr>
          <p:cNvPr id="282" name="Google Shape;282;p30"/>
          <p:cNvSpPr txBox="1"/>
          <p:nvPr/>
        </p:nvSpPr>
        <p:spPr>
          <a:xfrm>
            <a:off x="953450" y="663800"/>
            <a:ext cx="7722300" cy="35844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it = begin(container)</a:t>
            </a:r>
            <a:r>
              <a:rPr lang="ru" sz="1900">
                <a:solidFill>
                  <a:schemeClr val="lt1"/>
                </a:solidFill>
                <a:latin typeface="Montserrat"/>
                <a:ea typeface="Montserrat"/>
                <a:cs typeface="Montserrat"/>
                <a:sym typeface="Montserrat"/>
              </a:rPr>
              <a:t> - получение итератора на первый элемент контейнера</a:t>
            </a:r>
            <a:endParaRPr sz="19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900">
              <a:solidFill>
                <a:schemeClr val="lt1"/>
              </a:solidFill>
              <a:latin typeface="Montserrat"/>
              <a:ea typeface="Montserrat"/>
              <a:cs typeface="Montserrat"/>
              <a:sym typeface="Montserrat"/>
            </a:endParaRPr>
          </a:p>
          <a:p>
            <a:pPr indent="-349250" lvl="0" marL="4572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it = end(container)</a:t>
            </a:r>
            <a:r>
              <a:rPr lang="ru" sz="1900">
                <a:solidFill>
                  <a:schemeClr val="lt1"/>
                </a:solidFill>
                <a:latin typeface="Montserrat"/>
                <a:ea typeface="Montserrat"/>
                <a:cs typeface="Montserrat"/>
                <a:sym typeface="Montserrat"/>
              </a:rPr>
              <a:t> - получение итератора на элемент за последним элементом контейнера</a:t>
            </a:r>
            <a:endParaRPr sz="19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900">
              <a:solidFill>
                <a:schemeClr val="lt1"/>
              </a:solidFill>
              <a:latin typeface="Montserrat"/>
              <a:ea typeface="Montserrat"/>
              <a:cs typeface="Montserrat"/>
              <a:sym typeface="Montserrat"/>
            </a:endParaRPr>
          </a:p>
          <a:p>
            <a:pPr indent="-349250" lvl="0" marL="4572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elem = *it</a:t>
            </a:r>
            <a:r>
              <a:rPr lang="ru" sz="1900">
                <a:solidFill>
                  <a:schemeClr val="lt1"/>
                </a:solidFill>
                <a:latin typeface="Montserrat"/>
                <a:ea typeface="Montserrat"/>
                <a:cs typeface="Montserrat"/>
                <a:sym typeface="Montserrat"/>
              </a:rPr>
              <a:t> - разыменовывание итератора</a:t>
            </a:r>
            <a:endParaRPr sz="19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900">
              <a:solidFill>
                <a:schemeClr val="lt1"/>
              </a:solidFill>
              <a:latin typeface="Montserrat"/>
              <a:ea typeface="Montserrat"/>
              <a:cs typeface="Montserrat"/>
              <a:sym typeface="Montserrat"/>
            </a:endParaRPr>
          </a:p>
          <a:p>
            <a:pPr indent="-349250" lvl="0" marL="4572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++it</a:t>
            </a:r>
            <a:r>
              <a:rPr lang="ru" sz="1900">
                <a:solidFill>
                  <a:schemeClr val="lt1"/>
                </a:solidFill>
                <a:latin typeface="Montserrat"/>
                <a:ea typeface="Montserrat"/>
                <a:cs typeface="Montserrat"/>
                <a:sym typeface="Montserrat"/>
              </a:rPr>
              <a:t>, </a:t>
            </a:r>
            <a:r>
              <a:rPr b="1" lang="ru" sz="1900">
                <a:solidFill>
                  <a:schemeClr val="lt1"/>
                </a:solidFill>
                <a:latin typeface="Montserrat"/>
                <a:ea typeface="Montserrat"/>
                <a:cs typeface="Montserrat"/>
                <a:sym typeface="Montserrat"/>
              </a:rPr>
              <a:t>--it</a:t>
            </a:r>
            <a:r>
              <a:rPr lang="ru" sz="1900">
                <a:solidFill>
                  <a:schemeClr val="lt1"/>
                </a:solidFill>
                <a:latin typeface="Montserrat"/>
                <a:ea typeface="Montserrat"/>
                <a:cs typeface="Montserrat"/>
                <a:sym typeface="Montserrat"/>
              </a:rPr>
              <a:t>(если bidirectional), </a:t>
            </a:r>
            <a:r>
              <a:rPr b="1" lang="ru" sz="1900">
                <a:solidFill>
                  <a:schemeClr val="lt1"/>
                </a:solidFill>
                <a:latin typeface="Montserrat"/>
                <a:ea typeface="Montserrat"/>
                <a:cs typeface="Montserrat"/>
                <a:sym typeface="Montserrat"/>
              </a:rPr>
              <a:t>it +(-) number</a:t>
            </a:r>
            <a:r>
              <a:rPr lang="ru" sz="1900">
                <a:solidFill>
                  <a:schemeClr val="lt1"/>
                </a:solidFill>
                <a:latin typeface="Montserrat"/>
                <a:ea typeface="Montserrat"/>
                <a:cs typeface="Montserrat"/>
                <a:sym typeface="Montserrat"/>
              </a:rPr>
              <a:t> (елси random access) - получение нового итератора</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lnSpc>
                <a:spcPct val="115000"/>
              </a:lnSpc>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31"/>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работы с vector</a:t>
            </a:r>
            <a:endParaRPr/>
          </a:p>
        </p:txBody>
      </p:sp>
      <p:sp>
        <p:nvSpPr>
          <p:cNvPr id="288" name="Google Shape;288;p31"/>
          <p:cNvSpPr txBox="1"/>
          <p:nvPr/>
        </p:nvSpPr>
        <p:spPr>
          <a:xfrm>
            <a:off x="1181325" y="1071750"/>
            <a:ext cx="6732600" cy="36222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ru" sz="1200">
                <a:solidFill>
                  <a:srgbClr val="C586C0"/>
                </a:solidFill>
                <a:highlight>
                  <a:srgbClr val="1E1E1E"/>
                </a:highlight>
                <a:latin typeface="Courier New"/>
                <a:ea typeface="Courier New"/>
                <a:cs typeface="Courier New"/>
                <a:sym typeface="Courier New"/>
              </a:rPr>
              <a:t>#include</a:t>
            </a:r>
            <a:r>
              <a:rPr lang="ru" sz="1200">
                <a:solidFill>
                  <a:srgbClr val="569CD6"/>
                </a:solidFill>
                <a:highlight>
                  <a:srgbClr val="1E1E1E"/>
                </a:highlight>
                <a:latin typeface="Courier New"/>
                <a:ea typeface="Courier New"/>
                <a:cs typeface="Courier New"/>
                <a:sym typeface="Courier New"/>
              </a:rPr>
              <a:t> </a:t>
            </a:r>
            <a:r>
              <a:rPr lang="ru" sz="1200">
                <a:solidFill>
                  <a:srgbClr val="CE9178"/>
                </a:solidFill>
                <a:highlight>
                  <a:srgbClr val="1E1E1E"/>
                </a:highlight>
                <a:latin typeface="Courier New"/>
                <a:ea typeface="Courier New"/>
                <a:cs typeface="Courier New"/>
                <a:sym typeface="Courier New"/>
              </a:rPr>
              <a:t>&lt;vector&gt;</a:t>
            </a:r>
            <a:r>
              <a:rPr lang="ru" sz="1200">
                <a:solidFill>
                  <a:srgbClr val="569CD6"/>
                </a:solidFill>
                <a:highlight>
                  <a:srgbClr val="1E1E1E"/>
                </a:highlight>
                <a:latin typeface="Courier New"/>
                <a:ea typeface="Courier New"/>
                <a:cs typeface="Courier New"/>
                <a:sym typeface="Courier New"/>
              </a:rPr>
              <a:t> </a:t>
            </a:r>
            <a:r>
              <a:rPr lang="ru" sz="1200">
                <a:solidFill>
                  <a:srgbClr val="6A9955"/>
                </a:solidFill>
                <a:highlight>
                  <a:srgbClr val="1E1E1E"/>
                </a:highlight>
                <a:latin typeface="Courier New"/>
                <a:ea typeface="Courier New"/>
                <a:cs typeface="Courier New"/>
                <a:sym typeface="Courier New"/>
              </a:rPr>
              <a:t>// подключаем заголовок</a:t>
            </a:r>
            <a:endParaRPr sz="120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D4D4D4"/>
                </a:solidFill>
                <a:highlight>
                  <a:srgbClr val="1E1E1E"/>
                </a:highlight>
                <a:latin typeface="Courier New"/>
                <a:ea typeface="Courier New"/>
                <a:cs typeface="Courier New"/>
                <a:sym typeface="Courier New"/>
              </a:rPr>
              <a:t>vector&lt;</a:t>
            </a:r>
            <a:r>
              <a:rPr lang="ru" sz="1200">
                <a:solidFill>
                  <a:srgbClr val="569CD6"/>
                </a:solidFill>
                <a:highlight>
                  <a:srgbClr val="1E1E1E"/>
                </a:highlight>
                <a:latin typeface="Courier New"/>
                <a:ea typeface="Courier New"/>
                <a:cs typeface="Courier New"/>
                <a:sym typeface="Courier New"/>
              </a:rPr>
              <a:t>int</a:t>
            </a:r>
            <a:r>
              <a:rPr lang="ru" sz="1200">
                <a:solidFill>
                  <a:srgbClr val="D4D4D4"/>
                </a:solidFill>
                <a:highlight>
                  <a:srgbClr val="1E1E1E"/>
                </a:highlight>
                <a:latin typeface="Courier New"/>
                <a:ea typeface="Courier New"/>
                <a:cs typeface="Courier New"/>
                <a:sym typeface="Courier New"/>
              </a:rPr>
              <a:t>&gt; vec;</a:t>
            </a:r>
            <a:r>
              <a:rPr lang="ru" sz="1200">
                <a:solidFill>
                  <a:srgbClr val="6A9955"/>
                </a:solidFill>
                <a:highlight>
                  <a:srgbClr val="1E1E1E"/>
                </a:highlight>
                <a:latin typeface="Courier New"/>
                <a:ea typeface="Courier New"/>
                <a:cs typeface="Courier New"/>
                <a:sym typeface="Courier New"/>
              </a:rPr>
              <a:t> // объявляем вектор интов</a:t>
            </a:r>
            <a:endParaRPr sz="120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569CD6"/>
                </a:solidFill>
                <a:highlight>
                  <a:srgbClr val="1E1E1E"/>
                </a:highlight>
                <a:latin typeface="Courier New"/>
                <a:ea typeface="Courier New"/>
                <a:cs typeface="Courier New"/>
                <a:sym typeface="Courier New"/>
              </a:rPr>
              <a:t>int</a:t>
            </a:r>
            <a:r>
              <a:rPr lang="ru" sz="1200">
                <a:solidFill>
                  <a:srgbClr val="D4D4D4"/>
                </a:solidFill>
                <a:highlight>
                  <a:srgbClr val="1E1E1E"/>
                </a:highlight>
                <a:latin typeface="Courier New"/>
                <a:ea typeface="Courier New"/>
                <a:cs typeface="Courier New"/>
                <a:sym typeface="Courier New"/>
              </a:rPr>
              <a:t> tmp;</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C586C0"/>
                </a:solidFill>
                <a:highlight>
                  <a:srgbClr val="1E1E1E"/>
                </a:highlight>
                <a:latin typeface="Courier New"/>
                <a:ea typeface="Courier New"/>
                <a:cs typeface="Courier New"/>
                <a:sym typeface="Courier New"/>
              </a:rPr>
              <a:t>for</a:t>
            </a:r>
            <a:r>
              <a:rPr lang="ru" sz="1200">
                <a:solidFill>
                  <a:srgbClr val="D4D4D4"/>
                </a:solidFill>
                <a:highlight>
                  <a:srgbClr val="1E1E1E"/>
                </a:highlight>
                <a:latin typeface="Courier New"/>
                <a:ea typeface="Courier New"/>
                <a:cs typeface="Courier New"/>
                <a:sym typeface="Courier New"/>
              </a:rPr>
              <a:t> (</a:t>
            </a:r>
            <a:r>
              <a:rPr lang="ru" sz="1200">
                <a:solidFill>
                  <a:srgbClr val="569CD6"/>
                </a:solidFill>
                <a:highlight>
                  <a:srgbClr val="1E1E1E"/>
                </a:highlight>
                <a:latin typeface="Courier New"/>
                <a:ea typeface="Courier New"/>
                <a:cs typeface="Courier New"/>
                <a:sym typeface="Courier New"/>
              </a:rPr>
              <a:t>size_t</a:t>
            </a:r>
            <a:r>
              <a:rPr lang="ru" sz="1200">
                <a:solidFill>
                  <a:srgbClr val="D4D4D4"/>
                </a:solidFill>
                <a:highlight>
                  <a:srgbClr val="1E1E1E"/>
                </a:highlight>
                <a:latin typeface="Courier New"/>
                <a:ea typeface="Courier New"/>
                <a:cs typeface="Courier New"/>
                <a:sym typeface="Courier New"/>
              </a:rPr>
              <a:t> i = </a:t>
            </a:r>
            <a:r>
              <a:rPr lang="ru" sz="1200">
                <a:solidFill>
                  <a:srgbClr val="B5CEA8"/>
                </a:solidFill>
                <a:highlight>
                  <a:srgbClr val="1E1E1E"/>
                </a:highlight>
                <a:latin typeface="Courier New"/>
                <a:ea typeface="Courier New"/>
                <a:cs typeface="Courier New"/>
                <a:sym typeface="Courier New"/>
              </a:rPr>
              <a:t>0</a:t>
            </a:r>
            <a:r>
              <a:rPr lang="ru" sz="1200">
                <a:solidFill>
                  <a:srgbClr val="D4D4D4"/>
                </a:solidFill>
                <a:highlight>
                  <a:srgbClr val="1E1E1E"/>
                </a:highlight>
                <a:latin typeface="Courier New"/>
                <a:ea typeface="Courier New"/>
                <a:cs typeface="Courier New"/>
                <a:sym typeface="Courier New"/>
              </a:rPr>
              <a:t>; i &lt; n; ++i) {</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D4D4D4"/>
                </a:solidFill>
                <a:highlight>
                  <a:srgbClr val="1E1E1E"/>
                </a:highlight>
                <a:latin typeface="Courier New"/>
                <a:ea typeface="Courier New"/>
                <a:cs typeface="Courier New"/>
                <a:sym typeface="Courier New"/>
              </a:rPr>
              <a:t>   cin &gt;&gt; tmp;</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D4D4D4"/>
                </a:solidFill>
                <a:highlight>
                  <a:srgbClr val="1E1E1E"/>
                </a:highlight>
                <a:latin typeface="Courier New"/>
                <a:ea typeface="Courier New"/>
                <a:cs typeface="Courier New"/>
                <a:sym typeface="Courier New"/>
              </a:rPr>
              <a:t>   </a:t>
            </a:r>
            <a:r>
              <a:rPr lang="ru" sz="1200">
                <a:solidFill>
                  <a:srgbClr val="9CDCFE"/>
                </a:solidFill>
                <a:highlight>
                  <a:srgbClr val="1E1E1E"/>
                </a:highlight>
                <a:latin typeface="Courier New"/>
                <a:ea typeface="Courier New"/>
                <a:cs typeface="Courier New"/>
                <a:sym typeface="Courier New"/>
              </a:rPr>
              <a:t>vec</a:t>
            </a:r>
            <a:r>
              <a:rPr lang="ru" sz="1200">
                <a:solidFill>
                  <a:srgbClr val="D4D4D4"/>
                </a:solidFill>
                <a:highlight>
                  <a:srgbClr val="1E1E1E"/>
                </a:highlight>
                <a:latin typeface="Courier New"/>
                <a:ea typeface="Courier New"/>
                <a:cs typeface="Courier New"/>
                <a:sym typeface="Courier New"/>
              </a:rPr>
              <a:t>.</a:t>
            </a:r>
            <a:r>
              <a:rPr lang="ru" sz="1200">
                <a:solidFill>
                  <a:srgbClr val="DCDCAA"/>
                </a:solidFill>
                <a:highlight>
                  <a:srgbClr val="1E1E1E"/>
                </a:highlight>
                <a:latin typeface="Courier New"/>
                <a:ea typeface="Courier New"/>
                <a:cs typeface="Courier New"/>
                <a:sym typeface="Courier New"/>
              </a:rPr>
              <a:t>push_back</a:t>
            </a:r>
            <a:r>
              <a:rPr lang="ru" sz="1200">
                <a:solidFill>
                  <a:srgbClr val="D4D4D4"/>
                </a:solidFill>
                <a:highlight>
                  <a:srgbClr val="1E1E1E"/>
                </a:highlight>
                <a:latin typeface="Courier New"/>
                <a:ea typeface="Courier New"/>
                <a:cs typeface="Courier New"/>
                <a:sym typeface="Courier New"/>
              </a:rPr>
              <a:t>(tmp);</a:t>
            </a:r>
            <a:r>
              <a:rPr lang="ru" sz="1200">
                <a:solidFill>
                  <a:srgbClr val="6A9955"/>
                </a:solidFill>
                <a:highlight>
                  <a:srgbClr val="1E1E1E"/>
                </a:highlight>
                <a:latin typeface="Courier New"/>
                <a:ea typeface="Courier New"/>
                <a:cs typeface="Courier New"/>
                <a:sym typeface="Courier New"/>
              </a:rPr>
              <a:t> // добавляем элемент в конец</a:t>
            </a:r>
            <a:endParaRPr sz="120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D4D4D4"/>
                </a:solidFill>
                <a:highlight>
                  <a:srgbClr val="1E1E1E"/>
                </a:highlight>
                <a:latin typeface="Courier New"/>
                <a:ea typeface="Courier New"/>
                <a:cs typeface="Courier New"/>
                <a:sym typeface="Courier New"/>
              </a:rPr>
              <a:t>}</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C586C0"/>
                </a:solidFill>
                <a:highlight>
                  <a:srgbClr val="1E1E1E"/>
                </a:highlight>
                <a:latin typeface="Courier New"/>
                <a:ea typeface="Courier New"/>
                <a:cs typeface="Courier New"/>
                <a:sym typeface="Courier New"/>
              </a:rPr>
              <a:t>for</a:t>
            </a:r>
            <a:r>
              <a:rPr lang="ru" sz="1200">
                <a:solidFill>
                  <a:srgbClr val="D4D4D4"/>
                </a:solidFill>
                <a:highlight>
                  <a:srgbClr val="1E1E1E"/>
                </a:highlight>
                <a:latin typeface="Courier New"/>
                <a:ea typeface="Courier New"/>
                <a:cs typeface="Courier New"/>
                <a:sym typeface="Courier New"/>
              </a:rPr>
              <a:t> (</a:t>
            </a:r>
            <a:r>
              <a:rPr lang="ru" sz="1200">
                <a:solidFill>
                  <a:srgbClr val="569CD6"/>
                </a:solidFill>
                <a:highlight>
                  <a:srgbClr val="1E1E1E"/>
                </a:highlight>
                <a:latin typeface="Courier New"/>
                <a:ea typeface="Courier New"/>
                <a:cs typeface="Courier New"/>
                <a:sym typeface="Courier New"/>
              </a:rPr>
              <a:t>size_t</a:t>
            </a:r>
            <a:r>
              <a:rPr lang="ru" sz="1200">
                <a:solidFill>
                  <a:srgbClr val="D4D4D4"/>
                </a:solidFill>
                <a:highlight>
                  <a:srgbClr val="1E1E1E"/>
                </a:highlight>
                <a:latin typeface="Courier New"/>
                <a:ea typeface="Courier New"/>
                <a:cs typeface="Courier New"/>
                <a:sym typeface="Courier New"/>
              </a:rPr>
              <a:t> i = </a:t>
            </a:r>
            <a:r>
              <a:rPr lang="ru" sz="1200">
                <a:solidFill>
                  <a:srgbClr val="B5CEA8"/>
                </a:solidFill>
                <a:highlight>
                  <a:srgbClr val="1E1E1E"/>
                </a:highlight>
                <a:latin typeface="Courier New"/>
                <a:ea typeface="Courier New"/>
                <a:cs typeface="Courier New"/>
                <a:sym typeface="Courier New"/>
              </a:rPr>
              <a:t>0</a:t>
            </a:r>
            <a:r>
              <a:rPr lang="ru" sz="1200">
                <a:solidFill>
                  <a:srgbClr val="D4D4D4"/>
                </a:solidFill>
                <a:highlight>
                  <a:srgbClr val="1E1E1E"/>
                </a:highlight>
                <a:latin typeface="Courier New"/>
                <a:ea typeface="Courier New"/>
                <a:cs typeface="Courier New"/>
                <a:sym typeface="Courier New"/>
              </a:rPr>
              <a:t>; i &lt; m; ++i) {</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D4D4D4"/>
                </a:solidFill>
                <a:highlight>
                  <a:srgbClr val="1E1E1E"/>
                </a:highlight>
                <a:latin typeface="Courier New"/>
                <a:ea typeface="Courier New"/>
                <a:cs typeface="Courier New"/>
                <a:sym typeface="Courier New"/>
              </a:rPr>
              <a:t>   cin &gt;&gt; tmp;</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D4D4D4"/>
                </a:solidFill>
                <a:highlight>
                  <a:srgbClr val="1E1E1E"/>
                </a:highlight>
                <a:latin typeface="Courier New"/>
                <a:ea typeface="Courier New"/>
                <a:cs typeface="Courier New"/>
                <a:sym typeface="Courier New"/>
              </a:rPr>
              <a:t>   cout &lt;&lt; </a:t>
            </a:r>
            <a:r>
              <a:rPr lang="ru" sz="1200">
                <a:solidFill>
                  <a:srgbClr val="9CDCFE"/>
                </a:solidFill>
                <a:highlight>
                  <a:srgbClr val="1E1E1E"/>
                </a:highlight>
                <a:latin typeface="Courier New"/>
                <a:ea typeface="Courier New"/>
                <a:cs typeface="Courier New"/>
                <a:sym typeface="Courier New"/>
              </a:rPr>
              <a:t>vec</a:t>
            </a:r>
            <a:r>
              <a:rPr lang="ru" sz="1200">
                <a:solidFill>
                  <a:srgbClr val="D4D4D4"/>
                </a:solidFill>
                <a:highlight>
                  <a:srgbClr val="1E1E1E"/>
                </a:highlight>
                <a:latin typeface="Courier New"/>
                <a:ea typeface="Courier New"/>
                <a:cs typeface="Courier New"/>
                <a:sym typeface="Courier New"/>
              </a:rPr>
              <a:t>[tmp] &lt;&lt; </a:t>
            </a:r>
            <a:r>
              <a:rPr lang="ru" sz="1200">
                <a:solidFill>
                  <a:srgbClr val="CE9178"/>
                </a:solidFill>
                <a:highlight>
                  <a:srgbClr val="1E1E1E"/>
                </a:highlight>
                <a:latin typeface="Courier New"/>
                <a:ea typeface="Courier New"/>
                <a:cs typeface="Courier New"/>
                <a:sym typeface="Courier New"/>
              </a:rPr>
              <a:t>" "</a:t>
            </a:r>
            <a:r>
              <a:rPr lang="ru" sz="1200">
                <a:solidFill>
                  <a:srgbClr val="D4D4D4"/>
                </a:solidFill>
                <a:highlight>
                  <a:srgbClr val="1E1E1E"/>
                </a:highlight>
                <a:latin typeface="Courier New"/>
                <a:ea typeface="Courier New"/>
                <a:cs typeface="Courier New"/>
                <a:sym typeface="Courier New"/>
              </a:rPr>
              <a:t>;</a:t>
            </a:r>
            <a:r>
              <a:rPr lang="ru" sz="1200">
                <a:solidFill>
                  <a:srgbClr val="6A9955"/>
                </a:solidFill>
                <a:highlight>
                  <a:srgbClr val="1E1E1E"/>
                </a:highlight>
                <a:latin typeface="Courier New"/>
                <a:ea typeface="Courier New"/>
                <a:cs typeface="Courier New"/>
                <a:sym typeface="Courier New"/>
              </a:rPr>
              <a:t>  // получаем элемент по индексу</a:t>
            </a:r>
            <a:endParaRPr sz="120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200">
                <a:solidFill>
                  <a:srgbClr val="D4D4D4"/>
                </a:solidFill>
                <a:highlight>
                  <a:srgbClr val="1E1E1E"/>
                </a:highlight>
                <a:latin typeface="Courier New"/>
                <a:ea typeface="Courier New"/>
                <a:cs typeface="Courier New"/>
                <a:sym typeface="Courier New"/>
              </a:rPr>
              <a:t>}</a:t>
            </a:r>
            <a:endParaRPr sz="120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00">
              <a:solidFill>
                <a:srgbClr val="C586C0"/>
              </a:solidFill>
              <a:highlight>
                <a:srgbClr val="1E1E1E"/>
              </a:highlight>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32"/>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работы с stack</a:t>
            </a:r>
            <a:endParaRPr/>
          </a:p>
        </p:txBody>
      </p:sp>
      <p:sp>
        <p:nvSpPr>
          <p:cNvPr id="294" name="Google Shape;294;p32"/>
          <p:cNvSpPr txBox="1"/>
          <p:nvPr/>
        </p:nvSpPr>
        <p:spPr>
          <a:xfrm>
            <a:off x="1160425" y="820850"/>
            <a:ext cx="6732600" cy="42015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#include</a:t>
            </a:r>
            <a:r>
              <a:rPr lang="ru" sz="1050">
                <a:solidFill>
                  <a:srgbClr val="569CD6"/>
                </a:solidFill>
                <a:highlight>
                  <a:srgbClr val="1E1E1E"/>
                </a:highlight>
                <a:latin typeface="Courier New"/>
                <a:ea typeface="Courier New"/>
                <a:cs typeface="Courier New"/>
                <a:sym typeface="Courier New"/>
              </a:rPr>
              <a:t> </a:t>
            </a:r>
            <a:r>
              <a:rPr lang="ru" sz="1050">
                <a:solidFill>
                  <a:srgbClr val="CE9178"/>
                </a:solidFill>
                <a:highlight>
                  <a:srgbClr val="1E1E1E"/>
                </a:highlight>
                <a:latin typeface="Courier New"/>
                <a:ea typeface="Courier New"/>
                <a:cs typeface="Courier New"/>
                <a:sym typeface="Courier New"/>
              </a:rPr>
              <a:t>&lt;stack&gt;</a:t>
            </a:r>
            <a:r>
              <a:rPr lang="ru" sz="1050">
                <a:solidFill>
                  <a:srgbClr val="569CD6"/>
                </a:solidFill>
                <a:highlight>
                  <a:srgbClr val="1E1E1E"/>
                </a:highlight>
                <a:latin typeface="Courier New"/>
                <a:ea typeface="Courier New"/>
                <a:cs typeface="Courier New"/>
                <a:sym typeface="Courier New"/>
              </a:rPr>
              <a:t> </a:t>
            </a:r>
            <a:r>
              <a:rPr lang="ru" sz="1050">
                <a:solidFill>
                  <a:srgbClr val="6A9955"/>
                </a:solidFill>
                <a:highlight>
                  <a:srgbClr val="1E1E1E"/>
                </a:highlight>
                <a:latin typeface="Courier New"/>
                <a:ea typeface="Courier New"/>
                <a:cs typeface="Courier New"/>
                <a:sym typeface="Courier New"/>
              </a:rPr>
              <a:t>// можно и deque :)</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stack&lt;</a:t>
            </a:r>
            <a:r>
              <a:rPr lang="ru" sz="1050">
                <a:solidFill>
                  <a:srgbClr val="569CD6"/>
                </a:solidFill>
                <a:highlight>
                  <a:srgbClr val="1E1E1E"/>
                </a:highlight>
                <a:latin typeface="Courier New"/>
                <a:ea typeface="Courier New"/>
                <a:cs typeface="Courier New"/>
                <a:sym typeface="Courier New"/>
              </a:rPr>
              <a:t>char</a:t>
            </a:r>
            <a:r>
              <a:rPr lang="ru" sz="1050">
                <a:solidFill>
                  <a:srgbClr val="D4D4D4"/>
                </a:solidFill>
                <a:highlight>
                  <a:srgbClr val="1E1E1E"/>
                </a:highlight>
                <a:latin typeface="Courier New"/>
                <a:ea typeface="Courier New"/>
                <a:cs typeface="Courier New"/>
                <a:sym typeface="Courier New"/>
              </a:rPr>
              <a:t>&gt; st;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569CD6"/>
                </a:solidFill>
                <a:highlight>
                  <a:srgbClr val="1E1E1E"/>
                </a:highlight>
                <a:latin typeface="Courier New"/>
                <a:ea typeface="Courier New"/>
                <a:cs typeface="Courier New"/>
                <a:sym typeface="Courier New"/>
              </a:rPr>
              <a:t>char</a:t>
            </a:r>
            <a:r>
              <a:rPr lang="ru" sz="1050">
                <a:solidFill>
                  <a:srgbClr val="D4D4D4"/>
                </a:solidFill>
                <a:highlight>
                  <a:srgbClr val="1E1E1E"/>
                </a:highlight>
                <a:latin typeface="Courier New"/>
                <a:ea typeface="Courier New"/>
                <a:cs typeface="Courier New"/>
                <a:sym typeface="Courier New"/>
              </a:rPr>
              <a:t> tmp;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for</a:t>
            </a:r>
            <a:r>
              <a:rPr lang="ru" sz="1050">
                <a:solidFill>
                  <a:srgbClr val="D4D4D4"/>
                </a:solidFill>
                <a:highlight>
                  <a:srgbClr val="1E1E1E"/>
                </a:highlight>
                <a:latin typeface="Courier New"/>
                <a:ea typeface="Courier New"/>
                <a:cs typeface="Courier New"/>
                <a:sym typeface="Courier New"/>
              </a:rPr>
              <a:t> (</a:t>
            </a:r>
            <a:r>
              <a:rPr lang="ru" sz="1050">
                <a:solidFill>
                  <a:srgbClr val="4EC9B0"/>
                </a:solidFill>
                <a:highlight>
                  <a:srgbClr val="1E1E1E"/>
                </a:highlight>
                <a:latin typeface="Courier New"/>
                <a:ea typeface="Courier New"/>
                <a:cs typeface="Courier New"/>
                <a:sym typeface="Courier New"/>
              </a:rPr>
              <a:t>size_t</a:t>
            </a:r>
            <a:r>
              <a:rPr lang="ru" sz="1050">
                <a:solidFill>
                  <a:srgbClr val="D4D4D4"/>
                </a:solidFill>
                <a:highlight>
                  <a:srgbClr val="1E1E1E"/>
                </a:highlight>
                <a:latin typeface="Courier New"/>
                <a:ea typeface="Courier New"/>
                <a:cs typeface="Courier New"/>
                <a:sym typeface="Courier New"/>
              </a:rPr>
              <a:t> i = </a:t>
            </a:r>
            <a:r>
              <a:rPr lang="ru" sz="1050">
                <a:solidFill>
                  <a:srgbClr val="B5CEA8"/>
                </a:solidFill>
                <a:highlight>
                  <a:srgbClr val="1E1E1E"/>
                </a:highlight>
                <a:latin typeface="Courier New"/>
                <a:ea typeface="Courier New"/>
                <a:cs typeface="Courier New"/>
                <a:sym typeface="Courier New"/>
              </a:rPr>
              <a:t>0</a:t>
            </a:r>
            <a:r>
              <a:rPr lang="ru" sz="1050">
                <a:solidFill>
                  <a:srgbClr val="D4D4D4"/>
                </a:solidFill>
                <a:highlight>
                  <a:srgbClr val="1E1E1E"/>
                </a:highlight>
                <a:latin typeface="Courier New"/>
                <a:ea typeface="Courier New"/>
                <a:cs typeface="Courier New"/>
                <a:sym typeface="Courier New"/>
              </a:rPr>
              <a:t>; i &lt; n; ++i)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cin &gt;&gt; tmp;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C586C0"/>
                </a:solidFill>
                <a:highlight>
                  <a:srgbClr val="1E1E1E"/>
                </a:highlight>
                <a:latin typeface="Courier New"/>
                <a:ea typeface="Courier New"/>
                <a:cs typeface="Courier New"/>
                <a:sym typeface="Courier New"/>
              </a:rPr>
              <a:t>if</a:t>
            </a:r>
            <a:r>
              <a:rPr lang="ru" sz="1050">
                <a:solidFill>
                  <a:srgbClr val="D4D4D4"/>
                </a:solidFill>
                <a:highlight>
                  <a:srgbClr val="1E1E1E"/>
                </a:highlight>
                <a:latin typeface="Courier New"/>
                <a:ea typeface="Courier New"/>
                <a:cs typeface="Courier New"/>
                <a:sym typeface="Courier New"/>
              </a:rPr>
              <a:t> (tmp == </a:t>
            </a:r>
            <a:r>
              <a:rPr lang="ru" sz="1050">
                <a:solidFill>
                  <a:srgbClr val="CE9178"/>
                </a:solidFill>
                <a:highlight>
                  <a:srgbClr val="1E1E1E"/>
                </a:highlight>
                <a:latin typeface="Courier New"/>
                <a:ea typeface="Courier New"/>
                <a:cs typeface="Courier New"/>
                <a:sym typeface="Courier New"/>
              </a:rPr>
              <a:t>')'</a:t>
            </a: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C586C0"/>
                </a:solidFill>
                <a:highlight>
                  <a:srgbClr val="1E1E1E"/>
                </a:highlight>
                <a:latin typeface="Courier New"/>
                <a:ea typeface="Courier New"/>
                <a:cs typeface="Courier New"/>
                <a:sym typeface="Courier New"/>
              </a:rPr>
              <a:t>if</a:t>
            </a:r>
            <a:r>
              <a:rPr lang="ru" sz="1050">
                <a:solidFill>
                  <a:srgbClr val="D4D4D4"/>
                </a:solidFill>
                <a:highlight>
                  <a:srgbClr val="1E1E1E"/>
                </a:highlight>
                <a:latin typeface="Courier New"/>
                <a:ea typeface="Courier New"/>
                <a:cs typeface="Courier New"/>
                <a:sym typeface="Courier New"/>
              </a:rPr>
              <a:t> (</a:t>
            </a:r>
            <a:r>
              <a:rPr lang="ru" sz="1050">
                <a:solidFill>
                  <a:srgbClr val="9CDCFE"/>
                </a:solidFill>
                <a:highlight>
                  <a:srgbClr val="1E1E1E"/>
                </a:highlight>
                <a:latin typeface="Courier New"/>
                <a:ea typeface="Courier New"/>
                <a:cs typeface="Courier New"/>
                <a:sym typeface="Courier New"/>
              </a:rPr>
              <a:t>st</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empty</a:t>
            </a:r>
            <a:r>
              <a:rPr lang="ru" sz="1050">
                <a:solidFill>
                  <a:srgbClr val="D4D4D4"/>
                </a:solidFill>
                <a:highlight>
                  <a:srgbClr val="1E1E1E"/>
                </a:highlight>
                <a:latin typeface="Courier New"/>
                <a:ea typeface="Courier New"/>
                <a:cs typeface="Courier New"/>
                <a:sym typeface="Courier New"/>
              </a:rPr>
              <a:t>())</a:t>
            </a:r>
            <a:r>
              <a:rPr lang="ru" sz="1050">
                <a:solidFill>
                  <a:srgbClr val="6A9955"/>
                </a:solidFill>
                <a:highlight>
                  <a:srgbClr val="1E1E1E"/>
                </a:highlight>
                <a:latin typeface="Courier New"/>
                <a:ea typeface="Courier New"/>
                <a:cs typeface="Courier New"/>
                <a:sym typeface="Courier New"/>
              </a:rPr>
              <a:t> // аналог size() == 0</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C586C0"/>
                </a:solidFill>
                <a:highlight>
                  <a:srgbClr val="1E1E1E"/>
                </a:highlight>
                <a:latin typeface="Courier New"/>
                <a:ea typeface="Courier New"/>
                <a:cs typeface="Courier New"/>
                <a:sym typeface="Courier New"/>
              </a:rPr>
              <a:t>return</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false</a:t>
            </a: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C586C0"/>
                </a:solidFill>
                <a:highlight>
                  <a:srgbClr val="1E1E1E"/>
                </a:highlight>
                <a:latin typeface="Courier New"/>
                <a:ea typeface="Courier New"/>
                <a:cs typeface="Courier New"/>
                <a:sym typeface="Courier New"/>
              </a:rPr>
              <a:t>else</a:t>
            </a:r>
            <a:endParaRPr sz="1050">
              <a:solidFill>
                <a:srgbClr val="C586C0"/>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9CDCFE"/>
                </a:solidFill>
                <a:highlight>
                  <a:srgbClr val="1E1E1E"/>
                </a:highlight>
                <a:latin typeface="Courier New"/>
                <a:ea typeface="Courier New"/>
                <a:cs typeface="Courier New"/>
                <a:sym typeface="Courier New"/>
              </a:rPr>
              <a:t>st</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pop</a:t>
            </a:r>
            <a:r>
              <a:rPr lang="ru" sz="1050">
                <a:solidFill>
                  <a:srgbClr val="D4D4D4"/>
                </a:solidFill>
                <a:highlight>
                  <a:srgbClr val="1E1E1E"/>
                </a:highlight>
                <a:latin typeface="Courier New"/>
                <a:ea typeface="Courier New"/>
                <a:cs typeface="Courier New"/>
                <a:sym typeface="Courier New"/>
              </a:rPr>
              <a:t>();</a:t>
            </a:r>
            <a:r>
              <a:rPr lang="ru" sz="1050">
                <a:solidFill>
                  <a:srgbClr val="6A9955"/>
                </a:solidFill>
                <a:highlight>
                  <a:srgbClr val="1E1E1E"/>
                </a:highlight>
                <a:latin typeface="Courier New"/>
                <a:ea typeface="Courier New"/>
                <a:cs typeface="Courier New"/>
                <a:sym typeface="Courier New"/>
              </a:rPr>
              <a:t> // удаляем последний элемент</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C586C0"/>
                </a:solidFill>
                <a:highlight>
                  <a:srgbClr val="1E1E1E"/>
                </a:highlight>
                <a:latin typeface="Courier New"/>
                <a:ea typeface="Courier New"/>
                <a:cs typeface="Courier New"/>
                <a:sym typeface="Courier New"/>
              </a:rPr>
              <a:t>else</a:t>
            </a:r>
            <a:endParaRPr sz="1050">
              <a:solidFill>
                <a:srgbClr val="C586C0"/>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9CDCFE"/>
                </a:solidFill>
                <a:highlight>
                  <a:srgbClr val="1E1E1E"/>
                </a:highlight>
                <a:latin typeface="Courier New"/>
                <a:ea typeface="Courier New"/>
                <a:cs typeface="Courier New"/>
                <a:sym typeface="Courier New"/>
              </a:rPr>
              <a:t>st</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push</a:t>
            </a:r>
            <a:r>
              <a:rPr lang="ru" sz="1050">
                <a:solidFill>
                  <a:srgbClr val="D4D4D4"/>
                </a:solidFill>
                <a:highlight>
                  <a:srgbClr val="1E1E1E"/>
                </a:highlight>
                <a:latin typeface="Courier New"/>
                <a:ea typeface="Courier New"/>
                <a:cs typeface="Courier New"/>
                <a:sym typeface="Courier New"/>
              </a:rPr>
              <a:t>(tmp);</a:t>
            </a:r>
            <a:r>
              <a:rPr lang="ru" sz="1050">
                <a:solidFill>
                  <a:srgbClr val="6A9955"/>
                </a:solidFill>
                <a:highlight>
                  <a:srgbClr val="1E1E1E"/>
                </a:highlight>
                <a:latin typeface="Courier New"/>
                <a:ea typeface="Courier New"/>
                <a:cs typeface="Courier New"/>
                <a:sym typeface="Courier New"/>
              </a:rPr>
              <a:t> // добавляем в конец</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if</a:t>
            </a:r>
            <a:r>
              <a:rPr lang="ru" sz="1050">
                <a:solidFill>
                  <a:srgbClr val="D4D4D4"/>
                </a:solidFill>
                <a:highlight>
                  <a:srgbClr val="1E1E1E"/>
                </a:highlight>
                <a:latin typeface="Courier New"/>
                <a:ea typeface="Courier New"/>
                <a:cs typeface="Courier New"/>
                <a:sym typeface="Courier New"/>
              </a:rPr>
              <a:t> (</a:t>
            </a:r>
            <a:r>
              <a:rPr lang="ru" sz="1050">
                <a:solidFill>
                  <a:srgbClr val="9CDCFE"/>
                </a:solidFill>
                <a:highlight>
                  <a:srgbClr val="1E1E1E"/>
                </a:highlight>
                <a:latin typeface="Courier New"/>
                <a:ea typeface="Courier New"/>
                <a:cs typeface="Courier New"/>
                <a:sym typeface="Courier New"/>
              </a:rPr>
              <a:t>st</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size</a:t>
            </a:r>
            <a:r>
              <a:rPr lang="ru" sz="1050">
                <a:solidFill>
                  <a:srgbClr val="D4D4D4"/>
                </a:solidFill>
                <a:highlight>
                  <a:srgbClr val="1E1E1E"/>
                </a:highlight>
                <a:latin typeface="Courier New"/>
                <a:ea typeface="Courier New"/>
                <a:cs typeface="Courier New"/>
                <a:sym typeface="Courier New"/>
              </a:rPr>
              <a:t>() &gt; </a:t>
            </a:r>
            <a:r>
              <a:rPr lang="ru" sz="1050">
                <a:solidFill>
                  <a:srgbClr val="B5CEA8"/>
                </a:solidFill>
                <a:highlight>
                  <a:srgbClr val="1E1E1E"/>
                </a:highlight>
                <a:latin typeface="Courier New"/>
                <a:ea typeface="Courier New"/>
                <a:cs typeface="Courier New"/>
                <a:sym typeface="Courier New"/>
              </a:rPr>
              <a:t>0</a:t>
            </a: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C586C0"/>
                </a:solidFill>
                <a:highlight>
                  <a:srgbClr val="1E1E1E"/>
                </a:highlight>
                <a:latin typeface="Courier New"/>
                <a:ea typeface="Courier New"/>
                <a:cs typeface="Courier New"/>
                <a:sym typeface="Courier New"/>
              </a:rPr>
              <a:t>return</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true</a:t>
            </a: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return</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false</a:t>
            </a: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200">
              <a:solidFill>
                <a:srgbClr val="C586C0"/>
              </a:solidFill>
              <a:highlight>
                <a:srgbClr val="1E1E1E"/>
              </a:highlight>
              <a:latin typeface="Courier New"/>
              <a:ea typeface="Courier New"/>
              <a:cs typeface="Courier New"/>
              <a:sym typeface="Courier New"/>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33"/>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работы с list</a:t>
            </a:r>
            <a:endParaRPr/>
          </a:p>
        </p:txBody>
      </p:sp>
      <p:sp>
        <p:nvSpPr>
          <p:cNvPr id="300" name="Google Shape;300;p33"/>
          <p:cNvSpPr txBox="1"/>
          <p:nvPr/>
        </p:nvSpPr>
        <p:spPr>
          <a:xfrm>
            <a:off x="1160425" y="779025"/>
            <a:ext cx="6732600" cy="42015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#include</a:t>
            </a:r>
            <a:r>
              <a:rPr lang="ru" sz="1050">
                <a:solidFill>
                  <a:srgbClr val="569CD6"/>
                </a:solidFill>
                <a:highlight>
                  <a:srgbClr val="1E1E1E"/>
                </a:highlight>
                <a:latin typeface="Courier New"/>
                <a:ea typeface="Courier New"/>
                <a:cs typeface="Courier New"/>
                <a:sym typeface="Courier New"/>
              </a:rPr>
              <a:t> </a:t>
            </a:r>
            <a:r>
              <a:rPr lang="ru" sz="1050">
                <a:solidFill>
                  <a:srgbClr val="CE9178"/>
                </a:solidFill>
                <a:highlight>
                  <a:srgbClr val="1E1E1E"/>
                </a:highlight>
                <a:latin typeface="Courier New"/>
                <a:ea typeface="Courier New"/>
                <a:cs typeface="Courier New"/>
                <a:sym typeface="Courier New"/>
              </a:rPr>
              <a:t>&lt;list&gt;</a:t>
            </a:r>
            <a:endParaRPr sz="10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list&lt;</a:t>
            </a:r>
            <a:r>
              <a:rPr lang="ru" sz="1050">
                <a:solidFill>
                  <a:srgbClr val="569CD6"/>
                </a:solidFill>
                <a:highlight>
                  <a:srgbClr val="1E1E1E"/>
                </a:highlight>
                <a:latin typeface="Courier New"/>
                <a:ea typeface="Courier New"/>
                <a:cs typeface="Courier New"/>
                <a:sym typeface="Courier New"/>
              </a:rPr>
              <a:t>int</a:t>
            </a:r>
            <a:r>
              <a:rPr lang="ru" sz="1050">
                <a:solidFill>
                  <a:srgbClr val="D4D4D4"/>
                </a:solidFill>
                <a:highlight>
                  <a:srgbClr val="1E1E1E"/>
                </a:highlight>
                <a:latin typeface="Courier New"/>
                <a:ea typeface="Courier New"/>
                <a:cs typeface="Courier New"/>
                <a:sym typeface="Courier New"/>
              </a:rPr>
              <a:t>&gt; ls;</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569CD6"/>
                </a:solidFill>
                <a:highlight>
                  <a:srgbClr val="1E1E1E"/>
                </a:highlight>
                <a:latin typeface="Courier New"/>
                <a:ea typeface="Courier New"/>
                <a:cs typeface="Courier New"/>
                <a:sym typeface="Courier New"/>
              </a:rPr>
              <a:t>int</a:t>
            </a:r>
            <a:r>
              <a:rPr lang="ru" sz="1050">
                <a:solidFill>
                  <a:srgbClr val="D4D4D4"/>
                </a:solidFill>
                <a:highlight>
                  <a:srgbClr val="1E1E1E"/>
                </a:highlight>
                <a:latin typeface="Courier New"/>
                <a:ea typeface="Courier New"/>
                <a:cs typeface="Courier New"/>
                <a:sym typeface="Courier New"/>
              </a:rPr>
              <a:t> tmp;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for</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size_t</a:t>
            </a:r>
            <a:r>
              <a:rPr lang="ru" sz="1050">
                <a:solidFill>
                  <a:srgbClr val="D4D4D4"/>
                </a:solidFill>
                <a:highlight>
                  <a:srgbClr val="1E1E1E"/>
                </a:highlight>
                <a:latin typeface="Courier New"/>
                <a:ea typeface="Courier New"/>
                <a:cs typeface="Courier New"/>
                <a:sym typeface="Courier New"/>
              </a:rPr>
              <a:t> i = </a:t>
            </a:r>
            <a:r>
              <a:rPr lang="ru" sz="1050">
                <a:solidFill>
                  <a:srgbClr val="B5CEA8"/>
                </a:solidFill>
                <a:highlight>
                  <a:srgbClr val="1E1E1E"/>
                </a:highlight>
                <a:latin typeface="Courier New"/>
                <a:ea typeface="Courier New"/>
                <a:cs typeface="Courier New"/>
                <a:sym typeface="Courier New"/>
              </a:rPr>
              <a:t>0</a:t>
            </a:r>
            <a:r>
              <a:rPr lang="ru" sz="1050">
                <a:solidFill>
                  <a:srgbClr val="D4D4D4"/>
                </a:solidFill>
                <a:highlight>
                  <a:srgbClr val="1E1E1E"/>
                </a:highlight>
                <a:latin typeface="Courier New"/>
                <a:ea typeface="Courier New"/>
                <a:cs typeface="Courier New"/>
                <a:sym typeface="Courier New"/>
              </a:rPr>
              <a:t>; i &lt; n; ++i)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cin &gt;&gt; tmp;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9CDCFE"/>
                </a:solidFill>
                <a:highlight>
                  <a:srgbClr val="1E1E1E"/>
                </a:highlight>
                <a:latin typeface="Courier New"/>
                <a:ea typeface="Courier New"/>
                <a:cs typeface="Courier New"/>
                <a:sym typeface="Courier New"/>
              </a:rPr>
              <a:t>ls</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push_back</a:t>
            </a:r>
            <a:r>
              <a:rPr lang="ru" sz="1050">
                <a:solidFill>
                  <a:srgbClr val="D4D4D4"/>
                </a:solidFill>
                <a:highlight>
                  <a:srgbClr val="1E1E1E"/>
                </a:highlight>
                <a:latin typeface="Courier New"/>
                <a:ea typeface="Courier New"/>
                <a:cs typeface="Courier New"/>
                <a:sym typeface="Courier New"/>
              </a:rPr>
              <a:t>(tmp);</a:t>
            </a:r>
            <a:r>
              <a:rPr lang="ru" sz="1050">
                <a:solidFill>
                  <a:srgbClr val="6A9955"/>
                </a:solidFill>
                <a:highlight>
                  <a:srgbClr val="1E1E1E"/>
                </a:highlight>
                <a:latin typeface="Courier New"/>
                <a:ea typeface="Courier New"/>
                <a:cs typeface="Courier New"/>
                <a:sym typeface="Courier New"/>
              </a:rPr>
              <a:t> // добавляем в конец списка</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for</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auto</a:t>
            </a:r>
            <a:r>
              <a:rPr lang="ru" sz="1050">
                <a:solidFill>
                  <a:srgbClr val="D4D4D4"/>
                </a:solidFill>
                <a:highlight>
                  <a:srgbClr val="1E1E1E"/>
                </a:highlight>
                <a:latin typeface="Courier New"/>
                <a:ea typeface="Courier New"/>
                <a:cs typeface="Courier New"/>
                <a:sym typeface="Courier New"/>
              </a:rPr>
              <a:t> it = </a:t>
            </a:r>
            <a:r>
              <a:rPr lang="ru" sz="1050">
                <a:solidFill>
                  <a:srgbClr val="9CDCFE"/>
                </a:solidFill>
                <a:highlight>
                  <a:srgbClr val="1E1E1E"/>
                </a:highlight>
                <a:latin typeface="Courier New"/>
                <a:ea typeface="Courier New"/>
                <a:cs typeface="Courier New"/>
                <a:sym typeface="Courier New"/>
              </a:rPr>
              <a:t>ls</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begin</a:t>
            </a:r>
            <a:r>
              <a:rPr lang="ru" sz="1050">
                <a:solidFill>
                  <a:srgbClr val="D4D4D4"/>
                </a:solidFill>
                <a:highlight>
                  <a:srgbClr val="1E1E1E"/>
                </a:highlight>
                <a:latin typeface="Courier New"/>
                <a:ea typeface="Courier New"/>
                <a:cs typeface="Courier New"/>
                <a:sym typeface="Courier New"/>
              </a:rPr>
              <a:t>(); m != </a:t>
            </a:r>
            <a:r>
              <a:rPr lang="ru" sz="1050">
                <a:solidFill>
                  <a:srgbClr val="B5CEA8"/>
                </a:solidFill>
                <a:highlight>
                  <a:srgbClr val="1E1E1E"/>
                </a:highlight>
                <a:latin typeface="Courier New"/>
                <a:ea typeface="Courier New"/>
                <a:cs typeface="Courier New"/>
                <a:sym typeface="Courier New"/>
              </a:rPr>
              <a:t>0</a:t>
            </a:r>
            <a:r>
              <a:rPr lang="ru" sz="1050">
                <a:solidFill>
                  <a:srgbClr val="D4D4D4"/>
                </a:solidFill>
                <a:highlight>
                  <a:srgbClr val="1E1E1E"/>
                </a:highlight>
                <a:latin typeface="Courier New"/>
                <a:ea typeface="Courier New"/>
                <a:cs typeface="Courier New"/>
                <a:sym typeface="Courier New"/>
              </a:rPr>
              <a:t>; --m)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cin &gt;&gt; tmp;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C586C0"/>
                </a:solidFill>
                <a:highlight>
                  <a:srgbClr val="1E1E1E"/>
                </a:highlight>
                <a:latin typeface="Courier New"/>
                <a:ea typeface="Courier New"/>
                <a:cs typeface="Courier New"/>
                <a:sym typeface="Courier New"/>
              </a:rPr>
              <a:t>if</a:t>
            </a:r>
            <a:r>
              <a:rPr lang="ru" sz="1050">
                <a:solidFill>
                  <a:srgbClr val="D4D4D4"/>
                </a:solidFill>
                <a:highlight>
                  <a:srgbClr val="1E1E1E"/>
                </a:highlight>
                <a:latin typeface="Courier New"/>
                <a:ea typeface="Courier New"/>
                <a:cs typeface="Courier New"/>
                <a:sym typeface="Courier New"/>
              </a:rPr>
              <a:t> (tmp == </a:t>
            </a:r>
            <a:r>
              <a:rPr lang="ru" sz="1050">
                <a:solidFill>
                  <a:srgbClr val="B5CEA8"/>
                </a:solidFill>
                <a:highlight>
                  <a:srgbClr val="1E1E1E"/>
                </a:highlight>
                <a:latin typeface="Courier New"/>
                <a:ea typeface="Courier New"/>
                <a:cs typeface="Courier New"/>
                <a:sym typeface="Courier New"/>
              </a:rPr>
              <a:t>1</a:t>
            </a: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9CDCFE"/>
                </a:solidFill>
                <a:highlight>
                  <a:srgbClr val="1E1E1E"/>
                </a:highlight>
                <a:latin typeface="Courier New"/>
                <a:ea typeface="Courier New"/>
                <a:cs typeface="Courier New"/>
                <a:sym typeface="Courier New"/>
              </a:rPr>
              <a:t>ls</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erase</a:t>
            </a:r>
            <a:r>
              <a:rPr lang="ru" sz="1050">
                <a:solidFill>
                  <a:srgbClr val="D4D4D4"/>
                </a:solidFill>
                <a:highlight>
                  <a:srgbClr val="1E1E1E"/>
                </a:highlight>
                <a:latin typeface="Courier New"/>
                <a:ea typeface="Courier New"/>
                <a:cs typeface="Courier New"/>
                <a:sym typeface="Courier New"/>
              </a:rPr>
              <a:t>(it++);</a:t>
            </a:r>
            <a:r>
              <a:rPr lang="ru" sz="1050">
                <a:solidFill>
                  <a:srgbClr val="6A9955"/>
                </a:solidFill>
                <a:highlight>
                  <a:srgbClr val="1E1E1E"/>
                </a:highlight>
                <a:latin typeface="Courier New"/>
                <a:ea typeface="Courier New"/>
                <a:cs typeface="Courier New"/>
                <a:sym typeface="Courier New"/>
              </a:rPr>
              <a:t> // получаем следующий и удаляем его предыдущий</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C586C0"/>
                </a:solidFill>
                <a:highlight>
                  <a:srgbClr val="1E1E1E"/>
                </a:highlight>
                <a:latin typeface="Courier New"/>
                <a:ea typeface="Courier New"/>
                <a:cs typeface="Courier New"/>
                <a:sym typeface="Courier New"/>
              </a:rPr>
              <a:t>else</a:t>
            </a:r>
            <a:endParaRPr sz="1050">
              <a:solidFill>
                <a:srgbClr val="C586C0"/>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++it;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for</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auto</a:t>
            </a:r>
            <a:r>
              <a:rPr lang="ru" sz="1050">
                <a:solidFill>
                  <a:srgbClr val="D4D4D4"/>
                </a:solidFill>
                <a:highlight>
                  <a:srgbClr val="1E1E1E"/>
                </a:highlight>
                <a:latin typeface="Courier New"/>
                <a:ea typeface="Courier New"/>
                <a:cs typeface="Courier New"/>
                <a:sym typeface="Courier New"/>
              </a:rPr>
              <a:t> it = </a:t>
            </a:r>
            <a:r>
              <a:rPr lang="ru" sz="1050">
                <a:solidFill>
                  <a:srgbClr val="9CDCFE"/>
                </a:solidFill>
                <a:highlight>
                  <a:srgbClr val="1E1E1E"/>
                </a:highlight>
                <a:latin typeface="Courier New"/>
                <a:ea typeface="Courier New"/>
                <a:cs typeface="Courier New"/>
                <a:sym typeface="Courier New"/>
              </a:rPr>
              <a:t>ls</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begin</a:t>
            </a:r>
            <a:r>
              <a:rPr lang="ru" sz="1050">
                <a:solidFill>
                  <a:srgbClr val="D4D4D4"/>
                </a:solidFill>
                <a:highlight>
                  <a:srgbClr val="1E1E1E"/>
                </a:highlight>
                <a:latin typeface="Courier New"/>
                <a:ea typeface="Courier New"/>
                <a:cs typeface="Courier New"/>
                <a:sym typeface="Courier New"/>
              </a:rPr>
              <a:t>(); it != </a:t>
            </a:r>
            <a:r>
              <a:rPr lang="ru" sz="1050">
                <a:solidFill>
                  <a:srgbClr val="9CDCFE"/>
                </a:solidFill>
                <a:highlight>
                  <a:srgbClr val="1E1E1E"/>
                </a:highlight>
                <a:latin typeface="Courier New"/>
                <a:ea typeface="Courier New"/>
                <a:cs typeface="Courier New"/>
                <a:sym typeface="Courier New"/>
              </a:rPr>
              <a:t>ls</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end</a:t>
            </a:r>
            <a:r>
              <a:rPr lang="ru" sz="1050">
                <a:solidFill>
                  <a:srgbClr val="D4D4D4"/>
                </a:solidFill>
                <a:highlight>
                  <a:srgbClr val="1E1E1E"/>
                </a:highlight>
                <a:latin typeface="Courier New"/>
                <a:ea typeface="Courier New"/>
                <a:cs typeface="Courier New"/>
                <a:sym typeface="Courier New"/>
              </a:rPr>
              <a:t>(); ++it)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cout &lt;&lt; *it &lt;&lt; </a:t>
            </a:r>
            <a:r>
              <a:rPr lang="ru" sz="1050">
                <a:solidFill>
                  <a:srgbClr val="CE9178"/>
                </a:solidFill>
                <a:highlight>
                  <a:srgbClr val="1E1E1E"/>
                </a:highlight>
                <a:latin typeface="Courier New"/>
                <a:ea typeface="Courier New"/>
                <a:cs typeface="Courier New"/>
                <a:sym typeface="Courier New"/>
              </a:rPr>
              <a:t>" "</a:t>
            </a:r>
            <a:r>
              <a:rPr lang="ru" sz="1050">
                <a:solidFill>
                  <a:srgbClr val="D4D4D4"/>
                </a:solidFill>
                <a:highlight>
                  <a:srgbClr val="1E1E1E"/>
                </a:highlight>
                <a:latin typeface="Courier New"/>
                <a:ea typeface="Courier New"/>
                <a:cs typeface="Courier New"/>
                <a:sym typeface="Courier New"/>
              </a:rPr>
              <a:t>;</a:t>
            </a:r>
            <a:r>
              <a:rPr lang="ru" sz="1050">
                <a:solidFill>
                  <a:srgbClr val="6A9955"/>
                </a:solidFill>
                <a:highlight>
                  <a:srgbClr val="1E1E1E"/>
                </a:highlight>
                <a:latin typeface="Courier New"/>
                <a:ea typeface="Courier New"/>
                <a:cs typeface="Courier New"/>
                <a:sym typeface="Courier New"/>
              </a:rPr>
              <a:t> // разыменовываем</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586C0"/>
              </a:solidFill>
              <a:highlight>
                <a:srgbClr val="1E1E1E"/>
              </a:highlight>
              <a:latin typeface="Courier New"/>
              <a:ea typeface="Courier New"/>
              <a:cs typeface="Courier New"/>
              <a:sym typeface="Courier New"/>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34"/>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Работа с set</a:t>
            </a:r>
            <a:endParaRPr/>
          </a:p>
        </p:txBody>
      </p:sp>
      <p:sp>
        <p:nvSpPr>
          <p:cNvPr id="306" name="Google Shape;306;p34"/>
          <p:cNvSpPr txBox="1"/>
          <p:nvPr/>
        </p:nvSpPr>
        <p:spPr>
          <a:xfrm>
            <a:off x="953450" y="663800"/>
            <a:ext cx="7722300" cy="35844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sz = container.size() </a:t>
            </a:r>
            <a:r>
              <a:rPr lang="ru" sz="1900">
                <a:solidFill>
                  <a:schemeClr val="lt1"/>
                </a:solidFill>
                <a:latin typeface="Montserrat"/>
                <a:ea typeface="Montserrat"/>
                <a:cs typeface="Montserrat"/>
                <a:sym typeface="Montserrat"/>
              </a:rPr>
              <a:t>- получение размера количества элементов в контейнере (не работает для forward_list)</a:t>
            </a:r>
            <a:endParaRPr sz="19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9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ru" sz="1900">
                <a:solidFill>
                  <a:schemeClr val="lt1"/>
                </a:solidFill>
                <a:latin typeface="Montserrat"/>
                <a:ea typeface="Montserrat"/>
                <a:cs typeface="Montserrat"/>
                <a:sym typeface="Montserrat"/>
              </a:rPr>
              <a:t>Работа с данными:</a:t>
            </a:r>
            <a:endParaRPr sz="1900">
              <a:solidFill>
                <a:schemeClr val="lt1"/>
              </a:solidFill>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pair&lt;iterator,bool&gt; p = </a:t>
            </a:r>
            <a:r>
              <a:rPr b="1" lang="ru" sz="1900">
                <a:solidFill>
                  <a:schemeClr val="lt1"/>
                </a:solidFill>
                <a:latin typeface="Montserrat"/>
                <a:ea typeface="Montserrat"/>
                <a:cs typeface="Montserrat"/>
                <a:sym typeface="Montserrat"/>
              </a:rPr>
              <a:t>container.insert(key) </a:t>
            </a:r>
            <a:endParaRPr sz="1900">
              <a:solidFill>
                <a:schemeClr val="lt1"/>
              </a:solidFill>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it = </a:t>
            </a:r>
            <a:r>
              <a:rPr b="1" lang="ru" sz="1900">
                <a:solidFill>
                  <a:schemeClr val="lt1"/>
                </a:solidFill>
                <a:latin typeface="Montserrat"/>
                <a:ea typeface="Montserrat"/>
                <a:cs typeface="Montserrat"/>
                <a:sym typeface="Montserrat"/>
              </a:rPr>
              <a:t>container.find(key)</a:t>
            </a:r>
            <a:endParaRPr b="1" sz="1900">
              <a:solidFill>
                <a:schemeClr val="lt1"/>
              </a:solidFill>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size_t c = container.count(key)</a:t>
            </a:r>
            <a:endParaRPr b="1" sz="1900">
              <a:solidFill>
                <a:schemeClr val="lt1"/>
              </a:solidFill>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container.erase(key) </a:t>
            </a:r>
            <a:endParaRPr b="1" sz="1900">
              <a:solidFill>
                <a:schemeClr val="lt1"/>
              </a:solidFill>
              <a:latin typeface="Montserrat"/>
              <a:ea typeface="Montserrat"/>
              <a:cs typeface="Montserrat"/>
              <a:sym typeface="Montserrat"/>
            </a:endParaRPr>
          </a:p>
          <a:p>
            <a:pPr indent="0" lvl="0" marL="914400" rtl="0" algn="l">
              <a:spcBef>
                <a:spcPts val="0"/>
              </a:spcBef>
              <a:spcAft>
                <a:spcPts val="0"/>
              </a:spcAft>
              <a:buNone/>
            </a:pPr>
            <a:r>
              <a:t/>
            </a:r>
            <a:endParaRPr b="1" sz="1900">
              <a:solidFill>
                <a:schemeClr val="lt1"/>
              </a:solidFill>
              <a:latin typeface="Montserrat"/>
              <a:ea typeface="Montserrat"/>
              <a:cs typeface="Montserrat"/>
              <a:sym typeface="Montserrat"/>
            </a:endParaRPr>
          </a:p>
          <a:p>
            <a:pPr indent="0" lvl="0" marL="914400" rtl="0" algn="l">
              <a:spcBef>
                <a:spcPts val="0"/>
              </a:spcBef>
              <a:spcAft>
                <a:spcPts val="0"/>
              </a:spcAft>
              <a:buNone/>
            </a:pPr>
            <a:r>
              <a:t/>
            </a:r>
            <a:endParaRPr i="1" sz="1900">
              <a:solidFill>
                <a:schemeClr val="lt1"/>
              </a:solidFill>
              <a:latin typeface="Montserrat"/>
              <a:ea typeface="Montserrat"/>
              <a:cs typeface="Montserrat"/>
              <a:sym typeface="Montserrat"/>
            </a:endParaRPr>
          </a:p>
          <a:p>
            <a:pPr indent="0" lvl="0" marL="0" rtl="0" algn="l">
              <a:spcBef>
                <a:spcPts val="0"/>
              </a:spcBef>
              <a:spcAft>
                <a:spcPts val="0"/>
              </a:spcAft>
              <a:buNone/>
            </a:pPr>
            <a:r>
              <a:rPr lang="ru" sz="1900">
                <a:solidFill>
                  <a:schemeClr val="lt1"/>
                </a:solidFill>
                <a:latin typeface="Montserrat"/>
                <a:ea typeface="Montserrat"/>
                <a:cs typeface="Montserrat"/>
                <a:sym typeface="Montserrat"/>
              </a:rPr>
              <a:t>	НЕЛЬЗЯ присваивать разыменованный итератор.</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rPr lang="ru" sz="1900">
                <a:solidFill>
                  <a:schemeClr val="lt1"/>
                </a:solidFill>
                <a:latin typeface="Montserrat"/>
                <a:ea typeface="Montserrat"/>
                <a:cs typeface="Montserrat"/>
                <a:sym typeface="Montserrat"/>
              </a:rPr>
              <a:t>	Ключи должны иметь оператор меньше</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lnSpc>
                <a:spcPct val="115000"/>
              </a:lnSpc>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35"/>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работы с set</a:t>
            </a:r>
            <a:endParaRPr/>
          </a:p>
        </p:txBody>
      </p:sp>
      <p:sp>
        <p:nvSpPr>
          <p:cNvPr id="312" name="Google Shape;312;p35"/>
          <p:cNvSpPr txBox="1"/>
          <p:nvPr/>
        </p:nvSpPr>
        <p:spPr>
          <a:xfrm>
            <a:off x="1160425" y="779025"/>
            <a:ext cx="6732600" cy="42015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#include</a:t>
            </a:r>
            <a:r>
              <a:rPr lang="ru" sz="1050">
                <a:solidFill>
                  <a:srgbClr val="569CD6"/>
                </a:solidFill>
                <a:highlight>
                  <a:srgbClr val="1E1E1E"/>
                </a:highlight>
                <a:latin typeface="Courier New"/>
                <a:ea typeface="Courier New"/>
                <a:cs typeface="Courier New"/>
                <a:sym typeface="Courier New"/>
              </a:rPr>
              <a:t> </a:t>
            </a:r>
            <a:r>
              <a:rPr lang="ru" sz="1050">
                <a:solidFill>
                  <a:srgbClr val="CE9178"/>
                </a:solidFill>
                <a:highlight>
                  <a:srgbClr val="1E1E1E"/>
                </a:highlight>
                <a:latin typeface="Courier New"/>
                <a:ea typeface="Courier New"/>
                <a:cs typeface="Courier New"/>
                <a:sym typeface="Courier New"/>
              </a:rPr>
              <a:t>&lt;set&gt;</a:t>
            </a:r>
            <a:endParaRPr sz="10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set&lt;</a:t>
            </a:r>
            <a:r>
              <a:rPr lang="ru" sz="1050">
                <a:solidFill>
                  <a:srgbClr val="569CD6"/>
                </a:solidFill>
                <a:highlight>
                  <a:srgbClr val="1E1E1E"/>
                </a:highlight>
                <a:latin typeface="Courier New"/>
                <a:ea typeface="Courier New"/>
                <a:cs typeface="Courier New"/>
                <a:sym typeface="Courier New"/>
              </a:rPr>
              <a:t>int</a:t>
            </a:r>
            <a:r>
              <a:rPr lang="ru" sz="1050">
                <a:solidFill>
                  <a:srgbClr val="D4D4D4"/>
                </a:solidFill>
                <a:highlight>
                  <a:srgbClr val="1E1E1E"/>
                </a:highlight>
                <a:latin typeface="Courier New"/>
                <a:ea typeface="Courier New"/>
                <a:cs typeface="Courier New"/>
                <a:sym typeface="Courier New"/>
              </a:rPr>
              <a:t>&gt; s;</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569CD6"/>
                </a:solidFill>
                <a:highlight>
                  <a:srgbClr val="1E1E1E"/>
                </a:highlight>
                <a:latin typeface="Courier New"/>
                <a:ea typeface="Courier New"/>
                <a:cs typeface="Courier New"/>
                <a:sym typeface="Courier New"/>
              </a:rPr>
              <a:t>int</a:t>
            </a:r>
            <a:r>
              <a:rPr lang="ru" sz="1050">
                <a:solidFill>
                  <a:srgbClr val="D4D4D4"/>
                </a:solidFill>
                <a:highlight>
                  <a:srgbClr val="1E1E1E"/>
                </a:highlight>
                <a:latin typeface="Courier New"/>
                <a:ea typeface="Courier New"/>
                <a:cs typeface="Courier New"/>
                <a:sym typeface="Courier New"/>
              </a:rPr>
              <a:t> tmp;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for</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size_t</a:t>
            </a:r>
            <a:r>
              <a:rPr lang="ru" sz="1050">
                <a:solidFill>
                  <a:srgbClr val="D4D4D4"/>
                </a:solidFill>
                <a:highlight>
                  <a:srgbClr val="1E1E1E"/>
                </a:highlight>
                <a:latin typeface="Courier New"/>
                <a:ea typeface="Courier New"/>
                <a:cs typeface="Courier New"/>
                <a:sym typeface="Courier New"/>
              </a:rPr>
              <a:t> i = </a:t>
            </a:r>
            <a:r>
              <a:rPr lang="ru" sz="1050">
                <a:solidFill>
                  <a:srgbClr val="B5CEA8"/>
                </a:solidFill>
                <a:highlight>
                  <a:srgbClr val="1E1E1E"/>
                </a:highlight>
                <a:latin typeface="Courier New"/>
                <a:ea typeface="Courier New"/>
                <a:cs typeface="Courier New"/>
                <a:sym typeface="Courier New"/>
              </a:rPr>
              <a:t>0</a:t>
            </a:r>
            <a:r>
              <a:rPr lang="ru" sz="1050">
                <a:solidFill>
                  <a:srgbClr val="D4D4D4"/>
                </a:solidFill>
                <a:highlight>
                  <a:srgbClr val="1E1E1E"/>
                </a:highlight>
                <a:latin typeface="Courier New"/>
                <a:ea typeface="Courier New"/>
                <a:cs typeface="Courier New"/>
                <a:sym typeface="Courier New"/>
              </a:rPr>
              <a:t>; i &lt; n; ++i)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cin &gt;&gt; tmp;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9CDCFE"/>
                </a:solidFill>
                <a:highlight>
                  <a:srgbClr val="1E1E1E"/>
                </a:highlight>
                <a:latin typeface="Courier New"/>
                <a:ea typeface="Courier New"/>
                <a:cs typeface="Courier New"/>
                <a:sym typeface="Courier New"/>
              </a:rPr>
              <a:t>s</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insert</a:t>
            </a:r>
            <a:r>
              <a:rPr lang="ru" sz="1050">
                <a:solidFill>
                  <a:srgbClr val="D4D4D4"/>
                </a:solidFill>
                <a:highlight>
                  <a:srgbClr val="1E1E1E"/>
                </a:highlight>
                <a:latin typeface="Courier New"/>
                <a:ea typeface="Courier New"/>
                <a:cs typeface="Courier New"/>
                <a:sym typeface="Courier New"/>
              </a:rPr>
              <a:t>(tmp);</a:t>
            </a:r>
            <a:r>
              <a:rPr lang="ru" sz="1050">
                <a:solidFill>
                  <a:srgbClr val="6A9955"/>
                </a:solidFill>
                <a:highlight>
                  <a:srgbClr val="1E1E1E"/>
                </a:highlight>
                <a:latin typeface="Courier New"/>
                <a:ea typeface="Courier New"/>
                <a:cs typeface="Courier New"/>
                <a:sym typeface="Courier New"/>
              </a:rPr>
              <a:t> // добавляем элемент во множество</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cout &lt;&lt; </a:t>
            </a:r>
            <a:r>
              <a:rPr lang="ru" sz="1050">
                <a:solidFill>
                  <a:srgbClr val="9CDCFE"/>
                </a:solidFill>
                <a:highlight>
                  <a:srgbClr val="1E1E1E"/>
                </a:highlight>
                <a:latin typeface="Courier New"/>
                <a:ea typeface="Courier New"/>
                <a:cs typeface="Courier New"/>
                <a:sym typeface="Courier New"/>
              </a:rPr>
              <a:t>s</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size</a:t>
            </a:r>
            <a:r>
              <a:rPr lang="ru" sz="1050">
                <a:solidFill>
                  <a:srgbClr val="D4D4D4"/>
                </a:solidFill>
                <a:highlight>
                  <a:srgbClr val="1E1E1E"/>
                </a:highlight>
                <a:latin typeface="Courier New"/>
                <a:ea typeface="Courier New"/>
                <a:cs typeface="Courier New"/>
                <a:sym typeface="Courier New"/>
              </a:rPr>
              <a:t>() &lt;&lt; endl;</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586C0"/>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586C0"/>
              </a:solidFill>
              <a:highlight>
                <a:srgbClr val="1E1E1E"/>
              </a:highlight>
              <a:latin typeface="Courier New"/>
              <a:ea typeface="Courier New"/>
              <a:cs typeface="Courier New"/>
              <a:sym typeface="Courier New"/>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36"/>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Работа с map</a:t>
            </a:r>
            <a:endParaRPr/>
          </a:p>
        </p:txBody>
      </p:sp>
      <p:sp>
        <p:nvSpPr>
          <p:cNvPr id="318" name="Google Shape;318;p36"/>
          <p:cNvSpPr txBox="1"/>
          <p:nvPr/>
        </p:nvSpPr>
        <p:spPr>
          <a:xfrm>
            <a:off x="953450" y="663800"/>
            <a:ext cx="7722300" cy="35844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sz = container.size() </a:t>
            </a:r>
            <a:r>
              <a:rPr lang="ru" sz="1900">
                <a:solidFill>
                  <a:schemeClr val="lt1"/>
                </a:solidFill>
                <a:latin typeface="Montserrat"/>
                <a:ea typeface="Montserrat"/>
                <a:cs typeface="Montserrat"/>
                <a:sym typeface="Montserrat"/>
              </a:rPr>
              <a:t>- получение размера количества элементов в контейнере (не работает для forward_list)</a:t>
            </a:r>
            <a:endParaRPr sz="19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9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ru" sz="1900">
                <a:solidFill>
                  <a:schemeClr val="lt1"/>
                </a:solidFill>
                <a:latin typeface="Montserrat"/>
                <a:ea typeface="Montserrat"/>
                <a:cs typeface="Montserrat"/>
                <a:sym typeface="Montserrat"/>
              </a:rPr>
              <a:t>Работа с данными:</a:t>
            </a:r>
            <a:endParaRPr sz="1900">
              <a:solidFill>
                <a:schemeClr val="lt1"/>
              </a:solidFill>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container[key]</a:t>
            </a:r>
            <a:r>
              <a:rPr b="1" lang="ru" sz="1900">
                <a:solidFill>
                  <a:schemeClr val="lt1"/>
                </a:solidFill>
                <a:latin typeface="Montserrat"/>
                <a:ea typeface="Montserrat"/>
                <a:cs typeface="Montserrat"/>
                <a:sym typeface="Montserrat"/>
              </a:rPr>
              <a:t> = value</a:t>
            </a:r>
            <a:endParaRPr b="1" sz="1900">
              <a:solidFill>
                <a:schemeClr val="lt1"/>
              </a:solidFill>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size_t c = container.count(key)</a:t>
            </a:r>
            <a:endParaRPr b="1" sz="1900">
              <a:solidFill>
                <a:schemeClr val="lt1"/>
              </a:solidFill>
              <a:latin typeface="Montserrat"/>
              <a:ea typeface="Montserrat"/>
              <a:cs typeface="Montserrat"/>
              <a:sym typeface="Montserrat"/>
            </a:endParaRPr>
          </a:p>
          <a:p>
            <a:pPr indent="-349250" lvl="1" marL="914400" rtl="0" algn="l">
              <a:spcBef>
                <a:spcPts val="0"/>
              </a:spcBef>
              <a:spcAft>
                <a:spcPts val="0"/>
              </a:spcAft>
              <a:buClr>
                <a:schemeClr val="lt1"/>
              </a:buClr>
              <a:buSzPts val="1900"/>
              <a:buFont typeface="Montserrat"/>
              <a:buChar char="○"/>
            </a:pPr>
            <a:r>
              <a:rPr b="1" lang="ru" sz="1900">
                <a:solidFill>
                  <a:schemeClr val="lt1"/>
                </a:solidFill>
                <a:latin typeface="Montserrat"/>
                <a:ea typeface="Montserrat"/>
                <a:cs typeface="Montserrat"/>
                <a:sym typeface="Montserrat"/>
              </a:rPr>
              <a:t>container.erase(key)</a:t>
            </a:r>
            <a:endParaRPr b="1" sz="1900">
              <a:solidFill>
                <a:schemeClr val="lt1"/>
              </a:solidFill>
              <a:latin typeface="Montserrat"/>
              <a:ea typeface="Montserrat"/>
              <a:cs typeface="Montserrat"/>
              <a:sym typeface="Montserrat"/>
            </a:endParaRPr>
          </a:p>
          <a:p>
            <a:pPr indent="0" lvl="0" marL="914400" rtl="0" algn="l">
              <a:spcBef>
                <a:spcPts val="0"/>
              </a:spcBef>
              <a:spcAft>
                <a:spcPts val="0"/>
              </a:spcAft>
              <a:buNone/>
            </a:pPr>
            <a:r>
              <a:t/>
            </a:r>
            <a:endParaRPr b="1" sz="1900">
              <a:solidFill>
                <a:schemeClr val="lt1"/>
              </a:solidFill>
              <a:latin typeface="Montserrat"/>
              <a:ea typeface="Montserrat"/>
              <a:cs typeface="Montserrat"/>
              <a:sym typeface="Montserrat"/>
            </a:endParaRPr>
          </a:p>
          <a:p>
            <a:pPr indent="0" lvl="0" marL="0" rtl="0" algn="l">
              <a:spcBef>
                <a:spcPts val="0"/>
              </a:spcBef>
              <a:spcAft>
                <a:spcPts val="0"/>
              </a:spcAft>
              <a:buNone/>
            </a:pPr>
            <a:r>
              <a:rPr b="1" lang="ru" sz="1900">
                <a:solidFill>
                  <a:schemeClr val="lt1"/>
                </a:solidFill>
                <a:latin typeface="Montserrat"/>
                <a:ea typeface="Montserrat"/>
                <a:cs typeface="Montserrat"/>
                <a:sym typeface="Montserrat"/>
              </a:rPr>
              <a:t>	it-&gt;first </a:t>
            </a:r>
            <a:r>
              <a:rPr lang="ru" sz="1900">
                <a:solidFill>
                  <a:schemeClr val="lt1"/>
                </a:solidFill>
                <a:latin typeface="Montserrat"/>
                <a:ea typeface="Montserrat"/>
                <a:cs typeface="Montserrat"/>
                <a:sym typeface="Montserrat"/>
              </a:rPr>
              <a:t>- получить ключ.</a:t>
            </a:r>
            <a:endParaRPr sz="1900">
              <a:solidFill>
                <a:schemeClr val="lt1"/>
              </a:solidFill>
              <a:latin typeface="Montserrat"/>
              <a:ea typeface="Montserrat"/>
              <a:cs typeface="Montserrat"/>
              <a:sym typeface="Montserrat"/>
            </a:endParaRPr>
          </a:p>
          <a:p>
            <a:pPr indent="457200" lvl="0" marL="0" rtl="0" algn="l">
              <a:spcBef>
                <a:spcPts val="0"/>
              </a:spcBef>
              <a:spcAft>
                <a:spcPts val="0"/>
              </a:spcAft>
              <a:buNone/>
            </a:pPr>
            <a:r>
              <a:rPr b="1" lang="ru" sz="1900">
                <a:solidFill>
                  <a:schemeClr val="lt1"/>
                </a:solidFill>
                <a:latin typeface="Montserrat"/>
                <a:ea typeface="Montserrat"/>
                <a:cs typeface="Montserrat"/>
                <a:sym typeface="Montserrat"/>
              </a:rPr>
              <a:t>it-&gt;second </a:t>
            </a:r>
            <a:r>
              <a:rPr lang="ru" sz="1900">
                <a:solidFill>
                  <a:schemeClr val="lt1"/>
                </a:solidFill>
                <a:latin typeface="Montserrat"/>
                <a:ea typeface="Montserrat"/>
                <a:cs typeface="Montserrat"/>
                <a:sym typeface="Montserrat"/>
              </a:rPr>
              <a:t>- получить значение.</a:t>
            </a:r>
            <a:endParaRPr sz="1900">
              <a:solidFill>
                <a:schemeClr val="lt1"/>
              </a:solidFill>
              <a:latin typeface="Montserrat"/>
              <a:ea typeface="Montserrat"/>
              <a:cs typeface="Montserrat"/>
              <a:sym typeface="Montserrat"/>
            </a:endParaRPr>
          </a:p>
          <a:p>
            <a:pPr indent="0" lvl="0" marL="914400" rtl="0" algn="l">
              <a:spcBef>
                <a:spcPts val="0"/>
              </a:spcBef>
              <a:spcAft>
                <a:spcPts val="0"/>
              </a:spcAft>
              <a:buNone/>
            </a:pPr>
            <a:r>
              <a:t/>
            </a:r>
            <a:endParaRPr i="1" sz="1900">
              <a:solidFill>
                <a:schemeClr val="lt1"/>
              </a:solidFill>
              <a:latin typeface="Montserrat"/>
              <a:ea typeface="Montserrat"/>
              <a:cs typeface="Montserrat"/>
              <a:sym typeface="Montserrat"/>
            </a:endParaRPr>
          </a:p>
          <a:p>
            <a:pPr indent="0" lvl="0" marL="0" rtl="0" algn="l">
              <a:spcBef>
                <a:spcPts val="0"/>
              </a:spcBef>
              <a:spcAft>
                <a:spcPts val="0"/>
              </a:spcAft>
              <a:buNone/>
            </a:pPr>
            <a:r>
              <a:rPr lang="ru" sz="1900">
                <a:solidFill>
                  <a:schemeClr val="lt1"/>
                </a:solidFill>
                <a:latin typeface="Montserrat"/>
                <a:ea typeface="Montserrat"/>
                <a:cs typeface="Montserrat"/>
                <a:sym typeface="Montserrat"/>
              </a:rPr>
              <a:t>	НЕЛЬЗЯ менять значение ключа.</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rPr lang="ru" sz="1900">
                <a:solidFill>
                  <a:schemeClr val="lt1"/>
                </a:solidFill>
                <a:latin typeface="Montserrat"/>
                <a:ea typeface="Montserrat"/>
                <a:cs typeface="Montserrat"/>
                <a:sym typeface="Montserrat"/>
              </a:rPr>
              <a:t>	</a:t>
            </a:r>
            <a:r>
              <a:rPr lang="ru" sz="1900">
                <a:solidFill>
                  <a:schemeClr val="lt1"/>
                </a:solidFill>
                <a:latin typeface="Montserrat"/>
                <a:ea typeface="Montserrat"/>
                <a:cs typeface="Montserrat"/>
                <a:sym typeface="Montserrat"/>
              </a:rPr>
              <a:t>Ключи должны иметь оператор меньше.</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lnSpc>
                <a:spcPct val="115000"/>
              </a:lnSpc>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37"/>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работы с map</a:t>
            </a:r>
            <a:endParaRPr/>
          </a:p>
        </p:txBody>
      </p:sp>
      <p:sp>
        <p:nvSpPr>
          <p:cNvPr id="324" name="Google Shape;324;p37"/>
          <p:cNvSpPr txBox="1"/>
          <p:nvPr/>
        </p:nvSpPr>
        <p:spPr>
          <a:xfrm>
            <a:off x="1160425" y="779025"/>
            <a:ext cx="6732600" cy="42015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#include</a:t>
            </a:r>
            <a:r>
              <a:rPr lang="ru" sz="1050">
                <a:solidFill>
                  <a:srgbClr val="569CD6"/>
                </a:solidFill>
                <a:highlight>
                  <a:srgbClr val="1E1E1E"/>
                </a:highlight>
                <a:latin typeface="Courier New"/>
                <a:ea typeface="Courier New"/>
                <a:cs typeface="Courier New"/>
                <a:sym typeface="Courier New"/>
              </a:rPr>
              <a:t> </a:t>
            </a:r>
            <a:r>
              <a:rPr lang="ru" sz="1050">
                <a:solidFill>
                  <a:srgbClr val="CE9178"/>
                </a:solidFill>
                <a:highlight>
                  <a:srgbClr val="1E1E1E"/>
                </a:highlight>
                <a:latin typeface="Courier New"/>
                <a:ea typeface="Courier New"/>
                <a:cs typeface="Courier New"/>
                <a:sym typeface="Courier New"/>
              </a:rPr>
              <a:t>&lt;map&gt;</a:t>
            </a:r>
            <a:endParaRPr sz="1050">
              <a:solidFill>
                <a:srgbClr val="CE9178"/>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map&lt;</a:t>
            </a:r>
            <a:r>
              <a:rPr lang="ru" sz="1050">
                <a:solidFill>
                  <a:srgbClr val="569CD6"/>
                </a:solidFill>
                <a:highlight>
                  <a:srgbClr val="1E1E1E"/>
                </a:highlight>
                <a:latin typeface="Courier New"/>
                <a:ea typeface="Courier New"/>
                <a:cs typeface="Courier New"/>
                <a:sym typeface="Courier New"/>
              </a:rPr>
              <a:t>char</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int</a:t>
            </a:r>
            <a:r>
              <a:rPr lang="ru" sz="1050">
                <a:solidFill>
                  <a:srgbClr val="D4D4D4"/>
                </a:solidFill>
                <a:highlight>
                  <a:srgbClr val="1E1E1E"/>
                </a:highlight>
                <a:latin typeface="Courier New"/>
                <a:ea typeface="Courier New"/>
                <a:cs typeface="Courier New"/>
                <a:sym typeface="Courier New"/>
              </a:rPr>
              <a:t>&gt; m;</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for</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auto</a:t>
            </a:r>
            <a:r>
              <a:rPr lang="ru" sz="1050">
                <a:solidFill>
                  <a:srgbClr val="D4D4D4"/>
                </a:solidFill>
                <a:highlight>
                  <a:srgbClr val="1E1E1E"/>
                </a:highlight>
                <a:latin typeface="Courier New"/>
                <a:ea typeface="Courier New"/>
                <a:cs typeface="Courier New"/>
                <a:sym typeface="Courier New"/>
              </a:rPr>
              <a:t> it = </a:t>
            </a:r>
            <a:r>
              <a:rPr lang="ru" sz="1050">
                <a:solidFill>
                  <a:srgbClr val="9CDCFE"/>
                </a:solidFill>
                <a:highlight>
                  <a:srgbClr val="1E1E1E"/>
                </a:highlight>
                <a:latin typeface="Courier New"/>
                <a:ea typeface="Courier New"/>
                <a:cs typeface="Courier New"/>
                <a:sym typeface="Courier New"/>
              </a:rPr>
              <a:t>ls</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begin</a:t>
            </a:r>
            <a:r>
              <a:rPr lang="ru" sz="1050">
                <a:solidFill>
                  <a:srgbClr val="D4D4D4"/>
                </a:solidFill>
                <a:highlight>
                  <a:srgbClr val="1E1E1E"/>
                </a:highlight>
                <a:latin typeface="Courier New"/>
                <a:ea typeface="Courier New"/>
                <a:cs typeface="Courier New"/>
                <a:sym typeface="Courier New"/>
              </a:rPr>
              <a:t>(); m != </a:t>
            </a:r>
            <a:r>
              <a:rPr lang="ru" sz="1050">
                <a:solidFill>
                  <a:srgbClr val="B5CEA8"/>
                </a:solidFill>
                <a:highlight>
                  <a:srgbClr val="1E1E1E"/>
                </a:highlight>
                <a:latin typeface="Courier New"/>
                <a:ea typeface="Courier New"/>
                <a:cs typeface="Courier New"/>
                <a:sym typeface="Courier New"/>
              </a:rPr>
              <a:t>0</a:t>
            </a:r>
            <a:r>
              <a:rPr lang="ru" sz="1050">
                <a:solidFill>
                  <a:srgbClr val="D4D4D4"/>
                </a:solidFill>
                <a:highlight>
                  <a:srgbClr val="1E1E1E"/>
                </a:highlight>
                <a:latin typeface="Courier New"/>
                <a:ea typeface="Courier New"/>
                <a:cs typeface="Courier New"/>
                <a:sym typeface="Courier New"/>
              </a:rPr>
              <a:t>; --m)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cin &gt;&gt; tmp;</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9CDCFE"/>
                </a:solidFill>
                <a:highlight>
                  <a:srgbClr val="1E1E1E"/>
                </a:highlight>
                <a:latin typeface="Courier New"/>
                <a:ea typeface="Courier New"/>
                <a:cs typeface="Courier New"/>
                <a:sym typeface="Courier New"/>
              </a:rPr>
              <a:t>m</a:t>
            </a:r>
            <a:r>
              <a:rPr lang="ru" sz="1050">
                <a:solidFill>
                  <a:srgbClr val="D4D4D4"/>
                </a:solidFill>
                <a:highlight>
                  <a:srgbClr val="1E1E1E"/>
                </a:highlight>
                <a:latin typeface="Courier New"/>
                <a:ea typeface="Courier New"/>
                <a:cs typeface="Courier New"/>
                <a:sym typeface="Courier New"/>
              </a:rPr>
              <a:t>[tmp];</a:t>
            </a:r>
            <a:r>
              <a:rPr lang="ru" sz="1050">
                <a:solidFill>
                  <a:srgbClr val="6A9955"/>
                </a:solidFill>
                <a:highlight>
                  <a:srgbClr val="1E1E1E"/>
                </a:highlight>
                <a:latin typeface="Courier New"/>
                <a:ea typeface="Courier New"/>
                <a:cs typeface="Courier New"/>
                <a:sym typeface="Courier New"/>
              </a:rPr>
              <a:t> // создаем элемент, если не был создан и инкрементим</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569CD6"/>
                </a:solidFill>
                <a:highlight>
                  <a:srgbClr val="1E1E1E"/>
                </a:highlight>
                <a:latin typeface="Courier New"/>
                <a:ea typeface="Courier New"/>
                <a:cs typeface="Courier New"/>
                <a:sym typeface="Courier New"/>
              </a:rPr>
              <a:t>size_t</a:t>
            </a:r>
            <a:r>
              <a:rPr lang="ru" sz="1050">
                <a:solidFill>
                  <a:srgbClr val="D4D4D4"/>
                </a:solidFill>
                <a:highlight>
                  <a:srgbClr val="1E1E1E"/>
                </a:highlight>
                <a:latin typeface="Courier New"/>
                <a:ea typeface="Courier New"/>
                <a:cs typeface="Courier New"/>
                <a:sym typeface="Courier New"/>
              </a:rPr>
              <a:t> res = </a:t>
            </a:r>
            <a:r>
              <a:rPr lang="ru" sz="1050">
                <a:solidFill>
                  <a:srgbClr val="B5CEA8"/>
                </a:solidFill>
                <a:highlight>
                  <a:srgbClr val="1E1E1E"/>
                </a:highlight>
                <a:latin typeface="Courier New"/>
                <a:ea typeface="Courier New"/>
                <a:cs typeface="Courier New"/>
                <a:sym typeface="Courier New"/>
              </a:rPr>
              <a:t>0</a:t>
            </a:r>
            <a:r>
              <a:rPr lang="ru" sz="1050">
                <a:solidFill>
                  <a:srgbClr val="D4D4D4"/>
                </a:solidFill>
                <a:highlight>
                  <a:srgbClr val="1E1E1E"/>
                </a:highlight>
                <a:latin typeface="Courier New"/>
                <a:ea typeface="Courier New"/>
                <a:cs typeface="Courier New"/>
                <a:sym typeface="Courier New"/>
              </a:rPr>
              <a:t>;</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C586C0"/>
                </a:solidFill>
                <a:highlight>
                  <a:srgbClr val="1E1E1E"/>
                </a:highlight>
                <a:latin typeface="Courier New"/>
                <a:ea typeface="Courier New"/>
                <a:cs typeface="Courier New"/>
                <a:sym typeface="Courier New"/>
              </a:rPr>
              <a:t>for</a:t>
            </a:r>
            <a:r>
              <a:rPr lang="ru" sz="1050">
                <a:solidFill>
                  <a:srgbClr val="D4D4D4"/>
                </a:solidFill>
                <a:highlight>
                  <a:srgbClr val="1E1E1E"/>
                </a:highlight>
                <a:latin typeface="Courier New"/>
                <a:ea typeface="Courier New"/>
                <a:cs typeface="Courier New"/>
                <a:sym typeface="Courier New"/>
              </a:rPr>
              <a:t> (</a:t>
            </a:r>
            <a:r>
              <a:rPr lang="ru" sz="1050">
                <a:solidFill>
                  <a:srgbClr val="569CD6"/>
                </a:solidFill>
                <a:highlight>
                  <a:srgbClr val="1E1E1E"/>
                </a:highlight>
                <a:latin typeface="Courier New"/>
                <a:ea typeface="Courier New"/>
                <a:cs typeface="Courier New"/>
                <a:sym typeface="Courier New"/>
              </a:rPr>
              <a:t>auto</a:t>
            </a:r>
            <a:r>
              <a:rPr lang="ru" sz="1050">
                <a:solidFill>
                  <a:srgbClr val="D4D4D4"/>
                </a:solidFill>
                <a:highlight>
                  <a:srgbClr val="1E1E1E"/>
                </a:highlight>
                <a:latin typeface="Courier New"/>
                <a:ea typeface="Courier New"/>
                <a:cs typeface="Courier New"/>
                <a:sym typeface="Courier New"/>
              </a:rPr>
              <a:t> it = </a:t>
            </a:r>
            <a:r>
              <a:rPr lang="ru" sz="1050">
                <a:solidFill>
                  <a:srgbClr val="9CDCFE"/>
                </a:solidFill>
                <a:highlight>
                  <a:srgbClr val="1E1E1E"/>
                </a:highlight>
                <a:latin typeface="Courier New"/>
                <a:ea typeface="Courier New"/>
                <a:cs typeface="Courier New"/>
                <a:sym typeface="Courier New"/>
              </a:rPr>
              <a:t>m</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begin</a:t>
            </a:r>
            <a:r>
              <a:rPr lang="ru" sz="1050">
                <a:solidFill>
                  <a:srgbClr val="D4D4D4"/>
                </a:solidFill>
                <a:highlight>
                  <a:srgbClr val="1E1E1E"/>
                </a:highlight>
                <a:latin typeface="Courier New"/>
                <a:ea typeface="Courier New"/>
                <a:cs typeface="Courier New"/>
                <a:sym typeface="Courier New"/>
              </a:rPr>
              <a:t>(); it != </a:t>
            </a:r>
            <a:r>
              <a:rPr lang="ru" sz="1050">
                <a:solidFill>
                  <a:srgbClr val="9CDCFE"/>
                </a:solidFill>
                <a:highlight>
                  <a:srgbClr val="1E1E1E"/>
                </a:highlight>
                <a:latin typeface="Courier New"/>
                <a:ea typeface="Courier New"/>
                <a:cs typeface="Courier New"/>
                <a:sym typeface="Courier New"/>
              </a:rPr>
              <a:t>m</a:t>
            </a:r>
            <a:r>
              <a:rPr lang="ru" sz="1050">
                <a:solidFill>
                  <a:srgbClr val="D4D4D4"/>
                </a:solidFill>
                <a:highlight>
                  <a:srgbClr val="1E1E1E"/>
                </a:highlight>
                <a:latin typeface="Courier New"/>
                <a:ea typeface="Courier New"/>
                <a:cs typeface="Courier New"/>
                <a:sym typeface="Courier New"/>
              </a:rPr>
              <a:t>.</a:t>
            </a:r>
            <a:r>
              <a:rPr lang="ru" sz="1050">
                <a:solidFill>
                  <a:srgbClr val="DCDCAA"/>
                </a:solidFill>
                <a:highlight>
                  <a:srgbClr val="1E1E1E"/>
                </a:highlight>
                <a:latin typeface="Courier New"/>
                <a:ea typeface="Courier New"/>
                <a:cs typeface="Courier New"/>
                <a:sym typeface="Courier New"/>
              </a:rPr>
              <a:t>end</a:t>
            </a:r>
            <a:r>
              <a:rPr lang="ru" sz="1050">
                <a:solidFill>
                  <a:srgbClr val="D4D4D4"/>
                </a:solidFill>
                <a:highlight>
                  <a:srgbClr val="1E1E1E"/>
                </a:highlight>
                <a:latin typeface="Courier New"/>
                <a:ea typeface="Courier New"/>
                <a:cs typeface="Courier New"/>
                <a:sym typeface="Courier New"/>
              </a:rPr>
              <a:t>(); ++i)</a:t>
            </a:r>
            <a:r>
              <a:rPr lang="ru" sz="1050">
                <a:solidFill>
                  <a:srgbClr val="6A9955"/>
                </a:solidFill>
                <a:highlight>
                  <a:srgbClr val="1E1E1E"/>
                </a:highlight>
                <a:latin typeface="Courier New"/>
                <a:ea typeface="Courier New"/>
                <a:cs typeface="Courier New"/>
                <a:sym typeface="Courier New"/>
              </a:rPr>
              <a:t> // проходим по словарю</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a:t>
            </a:r>
            <a:r>
              <a:rPr lang="ru" sz="1050">
                <a:solidFill>
                  <a:srgbClr val="C586C0"/>
                </a:solidFill>
                <a:highlight>
                  <a:srgbClr val="1E1E1E"/>
                </a:highlight>
                <a:latin typeface="Courier New"/>
                <a:ea typeface="Courier New"/>
                <a:cs typeface="Courier New"/>
                <a:sym typeface="Courier New"/>
              </a:rPr>
              <a:t>if</a:t>
            </a:r>
            <a:r>
              <a:rPr lang="ru" sz="1050">
                <a:solidFill>
                  <a:srgbClr val="D4D4D4"/>
                </a:solidFill>
                <a:highlight>
                  <a:srgbClr val="1E1E1E"/>
                </a:highlight>
                <a:latin typeface="Courier New"/>
                <a:ea typeface="Courier New"/>
                <a:cs typeface="Courier New"/>
                <a:sym typeface="Courier New"/>
              </a:rPr>
              <a:t> (</a:t>
            </a:r>
            <a:r>
              <a:rPr lang="ru" sz="1050">
                <a:solidFill>
                  <a:srgbClr val="9CDCFE"/>
                </a:solidFill>
                <a:highlight>
                  <a:srgbClr val="1E1E1E"/>
                </a:highlight>
                <a:latin typeface="Courier New"/>
                <a:ea typeface="Courier New"/>
                <a:cs typeface="Courier New"/>
                <a:sym typeface="Courier New"/>
              </a:rPr>
              <a:t>it</a:t>
            </a:r>
            <a:r>
              <a:rPr lang="ru" sz="1050">
                <a:solidFill>
                  <a:srgbClr val="D4D4D4"/>
                </a:solidFill>
                <a:highlight>
                  <a:srgbClr val="1E1E1E"/>
                </a:highlight>
                <a:latin typeface="Courier New"/>
                <a:ea typeface="Courier New"/>
                <a:cs typeface="Courier New"/>
                <a:sym typeface="Courier New"/>
              </a:rPr>
              <a:t>-&gt;</a:t>
            </a:r>
            <a:r>
              <a:rPr lang="ru" sz="1050">
                <a:solidFill>
                  <a:srgbClr val="9CDCFE"/>
                </a:solidFill>
                <a:highlight>
                  <a:srgbClr val="1E1E1E"/>
                </a:highlight>
                <a:latin typeface="Courier New"/>
                <a:ea typeface="Courier New"/>
                <a:cs typeface="Courier New"/>
                <a:sym typeface="Courier New"/>
              </a:rPr>
              <a:t>second</a:t>
            </a:r>
            <a:r>
              <a:rPr lang="ru" sz="1050">
                <a:solidFill>
                  <a:srgbClr val="D4D4D4"/>
                </a:solidFill>
                <a:highlight>
                  <a:srgbClr val="1E1E1E"/>
                </a:highlight>
                <a:latin typeface="Courier New"/>
                <a:ea typeface="Courier New"/>
                <a:cs typeface="Courier New"/>
                <a:sym typeface="Courier New"/>
              </a:rPr>
              <a:t> == </a:t>
            </a:r>
            <a:r>
              <a:rPr lang="ru" sz="1050">
                <a:solidFill>
                  <a:srgbClr val="B5CEA8"/>
                </a:solidFill>
                <a:highlight>
                  <a:srgbClr val="1E1E1E"/>
                </a:highlight>
                <a:latin typeface="Courier New"/>
                <a:ea typeface="Courier New"/>
                <a:cs typeface="Courier New"/>
                <a:sym typeface="Courier New"/>
              </a:rPr>
              <a:t>0</a:t>
            </a:r>
            <a:r>
              <a:rPr lang="ru" sz="1050">
                <a:solidFill>
                  <a:srgbClr val="D4D4D4"/>
                </a:solidFill>
                <a:highlight>
                  <a:srgbClr val="1E1E1E"/>
                </a:highlight>
                <a:latin typeface="Courier New"/>
                <a:ea typeface="Courier New"/>
                <a:cs typeface="Courier New"/>
                <a:sym typeface="Courier New"/>
              </a:rPr>
              <a:t>)</a:t>
            </a:r>
            <a:r>
              <a:rPr lang="ru" sz="1050">
                <a:solidFill>
                  <a:srgbClr val="6A9955"/>
                </a:solidFill>
                <a:highlight>
                  <a:srgbClr val="1E1E1E"/>
                </a:highlight>
                <a:latin typeface="Courier New"/>
                <a:ea typeface="Courier New"/>
                <a:cs typeface="Courier New"/>
                <a:sym typeface="Courier New"/>
              </a:rPr>
              <a:t> // проверяем значение</a:t>
            </a:r>
            <a:endParaRPr sz="1050">
              <a:solidFill>
                <a:srgbClr val="6A9955"/>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       ++res;</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D4D4D4"/>
                </a:solidFill>
                <a:highlight>
                  <a:srgbClr val="1E1E1E"/>
                </a:highlight>
                <a:latin typeface="Courier New"/>
                <a:ea typeface="Courier New"/>
                <a:cs typeface="Courier New"/>
                <a:sym typeface="Courier New"/>
              </a:rPr>
              <a:t>cout &lt;&lt; res &lt;&lt; endl;</a:t>
            </a:r>
            <a:endParaRPr sz="1050">
              <a:solidFill>
                <a:srgbClr val="D4D4D4"/>
              </a:solidFill>
              <a:highlight>
                <a:srgbClr val="1E1E1E"/>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C586C0"/>
              </a:solidFill>
              <a:highlight>
                <a:srgbClr val="1E1E1E"/>
              </a:highlight>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2"/>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ru" sz="1800">
                <a:solidFill>
                  <a:srgbClr val="FFFFFF"/>
                </a:solidFill>
              </a:rPr>
              <a:t>Проблематика</a:t>
            </a:r>
            <a:endParaRPr sz="1800"/>
          </a:p>
        </p:txBody>
      </p:sp>
      <p:sp>
        <p:nvSpPr>
          <p:cNvPr id="126" name="Google Shape;126;p12"/>
          <p:cNvSpPr txBox="1"/>
          <p:nvPr/>
        </p:nvSpPr>
        <p:spPr>
          <a:xfrm>
            <a:off x="953450" y="663800"/>
            <a:ext cx="7722300" cy="19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ru" sz="1900">
                <a:solidFill>
                  <a:srgbClr val="FFFFFF"/>
                </a:solidFill>
                <a:latin typeface="Montserrat"/>
                <a:ea typeface="Montserrat"/>
                <a:cs typeface="Montserrat"/>
                <a:sym typeface="Montserrat"/>
              </a:rPr>
              <a:t>В большинстве задач нужно работать не с единичными объектами, а с наборами объектов. Перед разработчиком встает задача обернуть объекты в структуру, которая будет предоставлять доступ к данным за оптимальное время и потреблять оптимальное количество памяти.</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pic>
        <p:nvPicPr>
          <p:cNvPr id="127" name="Google Shape;127;p12"/>
          <p:cNvPicPr preferRelativeResize="0"/>
          <p:nvPr/>
        </p:nvPicPr>
        <p:blipFill>
          <a:blip r:embed="rId3">
            <a:alphaModFix/>
          </a:blip>
          <a:stretch>
            <a:fillRect/>
          </a:stretch>
        </p:blipFill>
        <p:spPr>
          <a:xfrm>
            <a:off x="2313400" y="2706375"/>
            <a:ext cx="4928043" cy="2266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13"/>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Что такое структура данных?</a:t>
            </a:r>
            <a:endParaRPr/>
          </a:p>
        </p:txBody>
      </p:sp>
      <p:sp>
        <p:nvSpPr>
          <p:cNvPr id="133" name="Google Shape;133;p13"/>
          <p:cNvSpPr txBox="1"/>
          <p:nvPr/>
        </p:nvSpPr>
        <p:spPr>
          <a:xfrm>
            <a:off x="953450" y="663800"/>
            <a:ext cx="7722300" cy="392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ru" sz="1900">
                <a:solidFill>
                  <a:srgbClr val="FFFFFF"/>
                </a:solidFill>
                <a:latin typeface="Montserrat"/>
                <a:ea typeface="Montserrat"/>
                <a:cs typeface="Montserrat"/>
                <a:sym typeface="Montserrat"/>
              </a:rPr>
              <a:t>Структуры данных определяют объекты, организованные определенным образом и операции, которые можно выполнять над объектами. Доступ к объектам и все операции с ними осуществляются через интерфейс структуры.</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pic>
        <p:nvPicPr>
          <p:cNvPr id="134" name="Google Shape;134;p13"/>
          <p:cNvPicPr preferRelativeResize="0"/>
          <p:nvPr/>
        </p:nvPicPr>
        <p:blipFill>
          <a:blip r:embed="rId3">
            <a:alphaModFix/>
          </a:blip>
          <a:stretch>
            <a:fillRect/>
          </a:stretch>
        </p:blipFill>
        <p:spPr>
          <a:xfrm>
            <a:off x="4036225" y="2241350"/>
            <a:ext cx="3000000" cy="2482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14"/>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Требования к структурам данных</a:t>
            </a:r>
            <a:endParaRPr/>
          </a:p>
        </p:txBody>
      </p:sp>
      <p:sp>
        <p:nvSpPr>
          <p:cNvPr id="140" name="Google Shape;140;p14"/>
          <p:cNvSpPr txBox="1"/>
          <p:nvPr/>
        </p:nvSpPr>
        <p:spPr>
          <a:xfrm>
            <a:off x="953450" y="663800"/>
            <a:ext cx="7722300" cy="392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ru" sz="1900">
                <a:solidFill>
                  <a:srgbClr val="FFFFFF"/>
                </a:solidFill>
                <a:latin typeface="Montserrat"/>
                <a:ea typeface="Montserrat"/>
                <a:cs typeface="Montserrat"/>
                <a:sym typeface="Montserrat"/>
              </a:rPr>
              <a:t>В зависимости от задач от структуры могут понадобится следующие операции:</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Clr>
                <a:srgbClr val="000000"/>
              </a:buClr>
              <a:buSzPts val="1100"/>
              <a:buFont typeface="Arial"/>
              <a:buNone/>
            </a:pPr>
            <a:r>
              <a:t/>
            </a:r>
            <a:endParaRPr sz="1900">
              <a:solidFill>
                <a:srgbClr val="FFFFFF"/>
              </a:solidFill>
              <a:latin typeface="Montserrat"/>
              <a:ea typeface="Montserrat"/>
              <a:cs typeface="Montserrat"/>
              <a:sym typeface="Montserrat"/>
            </a:endParaRPr>
          </a:p>
          <a:p>
            <a:pPr indent="-349250" lvl="0" marL="457200" rtl="0" algn="l">
              <a:lnSpc>
                <a:spcPct val="115000"/>
              </a:lnSpc>
              <a:spcBef>
                <a:spcPts val="0"/>
              </a:spcBef>
              <a:spcAft>
                <a:spcPts val="0"/>
              </a:spcAft>
              <a:buClr>
                <a:srgbClr val="FFFFFF"/>
              </a:buClr>
              <a:buSzPts val="1900"/>
              <a:buFont typeface="Montserrat"/>
              <a:buChar char="●"/>
            </a:pPr>
            <a:r>
              <a:rPr lang="ru" sz="1900">
                <a:solidFill>
                  <a:srgbClr val="FFFFFF"/>
                </a:solidFill>
                <a:latin typeface="Montserrat"/>
                <a:ea typeface="Montserrat"/>
                <a:cs typeface="Montserrat"/>
                <a:sym typeface="Montserrat"/>
              </a:rPr>
              <a:t>Получение элемента структуры</a:t>
            </a:r>
            <a:endParaRPr sz="1900">
              <a:solidFill>
                <a:srgbClr val="FFFFFF"/>
              </a:solidFill>
              <a:latin typeface="Montserrat"/>
              <a:ea typeface="Montserrat"/>
              <a:cs typeface="Montserrat"/>
              <a:sym typeface="Montserrat"/>
            </a:endParaRPr>
          </a:p>
          <a:p>
            <a:pPr indent="-349250" lvl="0" marL="457200" rtl="0" algn="l">
              <a:lnSpc>
                <a:spcPct val="115000"/>
              </a:lnSpc>
              <a:spcBef>
                <a:spcPts val="0"/>
              </a:spcBef>
              <a:spcAft>
                <a:spcPts val="0"/>
              </a:spcAft>
              <a:buClr>
                <a:srgbClr val="FFFFFF"/>
              </a:buClr>
              <a:buSzPts val="1900"/>
              <a:buFont typeface="Montserrat"/>
              <a:buChar char="●"/>
            </a:pPr>
            <a:r>
              <a:rPr lang="ru" sz="1900">
                <a:solidFill>
                  <a:srgbClr val="FFFFFF"/>
                </a:solidFill>
                <a:latin typeface="Montserrat"/>
                <a:ea typeface="Montserrat"/>
                <a:cs typeface="Montserrat"/>
                <a:sym typeface="Montserrat"/>
              </a:rPr>
              <a:t>Добавление элемента в структуру</a:t>
            </a:r>
            <a:endParaRPr sz="1900">
              <a:solidFill>
                <a:srgbClr val="FFFFFF"/>
              </a:solidFill>
              <a:latin typeface="Montserrat"/>
              <a:ea typeface="Montserrat"/>
              <a:cs typeface="Montserrat"/>
              <a:sym typeface="Montserrat"/>
            </a:endParaRPr>
          </a:p>
          <a:p>
            <a:pPr indent="-349250" lvl="0" marL="457200" rtl="0" algn="l">
              <a:lnSpc>
                <a:spcPct val="115000"/>
              </a:lnSpc>
              <a:spcBef>
                <a:spcPts val="0"/>
              </a:spcBef>
              <a:spcAft>
                <a:spcPts val="0"/>
              </a:spcAft>
              <a:buClr>
                <a:srgbClr val="FFFFFF"/>
              </a:buClr>
              <a:buSzPts val="1900"/>
              <a:buFont typeface="Montserrat"/>
              <a:buChar char="●"/>
            </a:pPr>
            <a:r>
              <a:rPr lang="ru" sz="1900">
                <a:solidFill>
                  <a:srgbClr val="FFFFFF"/>
                </a:solidFill>
                <a:latin typeface="Montserrat"/>
                <a:ea typeface="Montserrat"/>
                <a:cs typeface="Montserrat"/>
                <a:sym typeface="Montserrat"/>
              </a:rPr>
              <a:t>Удаление элемента структуры</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В некоторых ситуациях требуется применять данные операции только к концу/началу структуры.</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Типы структур данных</a:t>
            </a:r>
            <a:endParaRPr/>
          </a:p>
        </p:txBody>
      </p:sp>
      <p:sp>
        <p:nvSpPr>
          <p:cNvPr id="146" name="Google Shape;146;p15"/>
          <p:cNvSpPr txBox="1"/>
          <p:nvPr/>
        </p:nvSpPr>
        <p:spPr>
          <a:xfrm>
            <a:off x="953450" y="663800"/>
            <a:ext cx="7722300" cy="813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Контейнеры можно разделить на два типа: </a:t>
            </a:r>
            <a:r>
              <a:rPr b="1" lang="ru" sz="1900">
                <a:solidFill>
                  <a:srgbClr val="FFFFFF"/>
                </a:solidFill>
                <a:latin typeface="Montserrat"/>
                <a:ea typeface="Montserrat"/>
                <a:cs typeface="Montserrat"/>
                <a:sym typeface="Montserrat"/>
              </a:rPr>
              <a:t>последовательные</a:t>
            </a:r>
            <a:r>
              <a:rPr lang="ru" sz="1900">
                <a:solidFill>
                  <a:srgbClr val="FFFFFF"/>
                </a:solidFill>
                <a:latin typeface="Montserrat"/>
                <a:ea typeface="Montserrat"/>
                <a:cs typeface="Montserrat"/>
                <a:sym typeface="Montserrat"/>
              </a:rPr>
              <a:t> и </a:t>
            </a:r>
            <a:r>
              <a:rPr b="1" lang="ru" sz="1900">
                <a:solidFill>
                  <a:srgbClr val="FFFFFF"/>
                </a:solidFill>
                <a:latin typeface="Montserrat"/>
                <a:ea typeface="Montserrat"/>
                <a:cs typeface="Montserrat"/>
                <a:sym typeface="Montserrat"/>
              </a:rPr>
              <a:t>ассоциативные</a:t>
            </a:r>
            <a:r>
              <a:rPr lang="ru" sz="1900">
                <a:solidFill>
                  <a:srgbClr val="FFFFFF"/>
                </a:solidFill>
                <a:latin typeface="Montserrat"/>
                <a:ea typeface="Montserrat"/>
                <a:cs typeface="Montserrat"/>
                <a:sym typeface="Montserrat"/>
              </a:rPr>
              <a:t>.</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147" name="Google Shape;147;p15"/>
          <p:cNvSpPr txBox="1"/>
          <p:nvPr/>
        </p:nvSpPr>
        <p:spPr>
          <a:xfrm>
            <a:off x="953450" y="1621725"/>
            <a:ext cx="4237500" cy="29043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Массив</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Динамический массив</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Вектор (лист)</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Очередь</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Стэк</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Список</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Словарь</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Множество</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Динамический массив</a:t>
            </a:r>
            <a:endParaRPr/>
          </a:p>
        </p:txBody>
      </p:sp>
      <p:sp>
        <p:nvSpPr>
          <p:cNvPr id="153" name="Google Shape;153;p16"/>
          <p:cNvSpPr txBox="1"/>
          <p:nvPr/>
        </p:nvSpPr>
        <p:spPr>
          <a:xfrm>
            <a:off x="1156075" y="726875"/>
            <a:ext cx="7722300" cy="137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Динамический массив - массив, размер которого может изменяться во время исполнения программы. </a:t>
            </a:r>
            <a:r>
              <a:rPr lang="ru" sz="1900">
                <a:solidFill>
                  <a:srgbClr val="FFFFFF"/>
                </a:solidFill>
                <a:latin typeface="Montserrat"/>
                <a:ea typeface="Montserrat"/>
                <a:cs typeface="Montserrat"/>
                <a:sym typeface="Montserrat"/>
              </a:rPr>
              <a:t>В массиве данные хранятся линейно, т.е. элементы в памяти расположены друг за другом.</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154" name="Google Shape;154;p16"/>
          <p:cNvSpPr txBox="1"/>
          <p:nvPr/>
        </p:nvSpPr>
        <p:spPr>
          <a:xfrm>
            <a:off x="4929375" y="2283950"/>
            <a:ext cx="2884200" cy="282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Недостатки</a:t>
            </a:r>
            <a:r>
              <a:rPr lang="ru" sz="1900">
                <a:solidFill>
                  <a:schemeClr val="lt1"/>
                </a:solidFill>
                <a:latin typeface="Montserrat"/>
                <a:ea typeface="Montserrat"/>
                <a:cs typeface="Montserrat"/>
                <a:sym typeface="Montserrat"/>
              </a:rPr>
              <a:t>:</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Удаление элемента за </a:t>
            </a:r>
            <a:r>
              <a:rPr i="1" lang="ru" sz="1900">
                <a:solidFill>
                  <a:schemeClr val="lt1"/>
                </a:solidFill>
                <a:latin typeface="Montserrat"/>
                <a:ea typeface="Montserrat"/>
                <a:cs typeface="Montserrat"/>
                <a:sym typeface="Montserrat"/>
              </a:rPr>
              <a:t>O(n)</a:t>
            </a:r>
            <a:endParaRPr i="1"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Общая вставка за </a:t>
            </a:r>
            <a:r>
              <a:rPr i="1" lang="ru" sz="1900">
                <a:solidFill>
                  <a:schemeClr val="lt1"/>
                </a:solidFill>
                <a:latin typeface="Montserrat"/>
                <a:ea typeface="Montserrat"/>
                <a:cs typeface="Montserrat"/>
                <a:sym typeface="Montserrat"/>
              </a:rPr>
              <a:t>O(n)</a:t>
            </a:r>
            <a:endParaRPr i="1" sz="1900">
              <a:solidFill>
                <a:schemeClr val="lt1"/>
              </a:solidFill>
              <a:latin typeface="Montserrat"/>
              <a:ea typeface="Montserrat"/>
              <a:cs typeface="Montserrat"/>
              <a:sym typeface="Montserrat"/>
            </a:endParaRPr>
          </a:p>
        </p:txBody>
      </p:sp>
      <p:sp>
        <p:nvSpPr>
          <p:cNvPr id="155" name="Google Shape;155;p16"/>
          <p:cNvSpPr txBox="1"/>
          <p:nvPr/>
        </p:nvSpPr>
        <p:spPr>
          <a:xfrm>
            <a:off x="1156075" y="2283950"/>
            <a:ext cx="3478500" cy="282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Преимущества</a:t>
            </a:r>
            <a:r>
              <a:rPr lang="ru" sz="1900">
                <a:solidFill>
                  <a:schemeClr val="lt1"/>
                </a:solidFill>
                <a:latin typeface="Montserrat"/>
                <a:ea typeface="Montserrat"/>
                <a:cs typeface="Montserrat"/>
                <a:sym typeface="Montserrat"/>
              </a:rPr>
              <a:t>:</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Доступ к элементу по индексу за </a:t>
            </a:r>
            <a:r>
              <a:rPr i="1" lang="ru" sz="1900">
                <a:solidFill>
                  <a:schemeClr val="lt1"/>
                </a:solidFill>
                <a:latin typeface="Montserrat"/>
                <a:ea typeface="Montserrat"/>
                <a:cs typeface="Montserrat"/>
                <a:sym typeface="Montserrat"/>
              </a:rPr>
              <a:t>О(1)</a:t>
            </a:r>
            <a:endParaRPr i="1"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Удаление последнего элемента за </a:t>
            </a:r>
            <a:r>
              <a:rPr i="1" lang="ru" sz="1900">
                <a:solidFill>
                  <a:schemeClr val="lt1"/>
                </a:solidFill>
                <a:latin typeface="Montserrat"/>
                <a:ea typeface="Montserrat"/>
                <a:cs typeface="Montserrat"/>
                <a:sym typeface="Montserrat"/>
              </a:rPr>
              <a:t>O(1)</a:t>
            </a:r>
            <a:endParaRPr i="1"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Вставка в конец за </a:t>
            </a:r>
            <a:r>
              <a:rPr i="1" lang="ru" sz="1900">
                <a:solidFill>
                  <a:schemeClr val="lt1"/>
                </a:solidFill>
                <a:latin typeface="Montserrat"/>
                <a:ea typeface="Montserrat"/>
                <a:cs typeface="Montserrat"/>
                <a:sym typeface="Montserrat"/>
              </a:rPr>
              <a:t>O(1)</a:t>
            </a:r>
            <a:endParaRPr i="1" sz="19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Вектор (vector)</a:t>
            </a:r>
            <a:endParaRPr/>
          </a:p>
        </p:txBody>
      </p:sp>
      <p:sp>
        <p:nvSpPr>
          <p:cNvPr id="161" name="Google Shape;161;p17"/>
          <p:cNvSpPr txBox="1"/>
          <p:nvPr/>
        </p:nvSpPr>
        <p:spPr>
          <a:xfrm>
            <a:off x="1156075" y="726875"/>
            <a:ext cx="7722300" cy="111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chemeClr val="lt1"/>
                </a:solidFill>
                <a:latin typeface="Montserrat"/>
                <a:ea typeface="Montserrat"/>
                <a:cs typeface="Montserrat"/>
                <a:sym typeface="Montserrat"/>
              </a:rPr>
              <a:t>Вектор является оберткой над динамически выделенной областью памяти. Похож на динамический массив, но предоставляет дополнительный функционал.</a:t>
            </a:r>
            <a:endParaRPr sz="1900"/>
          </a:p>
        </p:txBody>
      </p:sp>
      <p:sp>
        <p:nvSpPr>
          <p:cNvPr id="162" name="Google Shape;162;p17"/>
          <p:cNvSpPr txBox="1"/>
          <p:nvPr/>
        </p:nvSpPr>
        <p:spPr>
          <a:xfrm>
            <a:off x="1272775" y="1902950"/>
            <a:ext cx="4531800" cy="25266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Есть логический и физический размеры</a:t>
            </a:r>
            <a:endParaRPr sz="1900">
              <a:solidFill>
                <a:schemeClr val="lt1"/>
              </a:solidFill>
              <a:latin typeface="Montserrat"/>
              <a:ea typeface="Montserrat"/>
              <a:cs typeface="Montserrat"/>
              <a:sym typeface="Montserrat"/>
            </a:endParaRPr>
          </a:p>
          <a:p>
            <a:pPr indent="-349250" lvl="0" marL="457200" rtl="0" algn="l">
              <a:lnSpc>
                <a:spcPct val="115000"/>
              </a:lnSpc>
              <a:spcBef>
                <a:spcPts val="0"/>
              </a:spcBef>
              <a:spcAft>
                <a:spcPts val="0"/>
              </a:spcAft>
              <a:buClr>
                <a:schemeClr val="lt1"/>
              </a:buClr>
              <a:buSzPts val="1900"/>
              <a:buFont typeface="Montserrat"/>
              <a:buChar char="●"/>
            </a:pPr>
            <a:r>
              <a:rPr lang="ru" sz="1900">
                <a:solidFill>
                  <a:schemeClr val="lt1"/>
                </a:solidFill>
                <a:latin typeface="Montserrat"/>
                <a:ea typeface="Montserrat"/>
                <a:cs typeface="Montserrat"/>
                <a:sym typeface="Montserrat"/>
              </a:rPr>
              <a:t>Когда логический становится равен физическому, происходит дополнительное выделение памяти</a:t>
            </a:r>
            <a:endParaRPr sz="19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pic>
        <p:nvPicPr>
          <p:cNvPr id="163" name="Google Shape;163;p17"/>
          <p:cNvPicPr preferRelativeResize="0"/>
          <p:nvPr/>
        </p:nvPicPr>
        <p:blipFill>
          <a:blip r:embed="rId3">
            <a:alphaModFix/>
          </a:blip>
          <a:stretch>
            <a:fillRect/>
          </a:stretch>
        </p:blipFill>
        <p:spPr>
          <a:xfrm>
            <a:off x="5956975" y="1992275"/>
            <a:ext cx="2095500" cy="2476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953450" y="270200"/>
            <a:ext cx="79248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t>Пример задачи</a:t>
            </a:r>
            <a:endParaRPr/>
          </a:p>
        </p:txBody>
      </p:sp>
      <p:sp>
        <p:nvSpPr>
          <p:cNvPr id="169" name="Google Shape;169;p18"/>
          <p:cNvSpPr txBox="1"/>
          <p:nvPr/>
        </p:nvSpPr>
        <p:spPr>
          <a:xfrm>
            <a:off x="1155950" y="2207750"/>
            <a:ext cx="3246600" cy="167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10</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1 2 9 4 5 2 3 5 7 8</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5</a:t>
            </a:r>
            <a:endParaRPr sz="1900">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2 6 8 3 2</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170" name="Google Shape;170;p18"/>
          <p:cNvSpPr txBox="1"/>
          <p:nvPr/>
        </p:nvSpPr>
        <p:spPr>
          <a:xfrm>
            <a:off x="1155950" y="663800"/>
            <a:ext cx="7722300" cy="111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Считать </a:t>
            </a:r>
            <a:r>
              <a:rPr i="1" lang="ru" sz="1900">
                <a:solidFill>
                  <a:srgbClr val="FFFFFF"/>
                </a:solidFill>
                <a:latin typeface="Montserrat"/>
                <a:ea typeface="Montserrat"/>
                <a:cs typeface="Montserrat"/>
                <a:sym typeface="Montserrat"/>
              </a:rPr>
              <a:t>N</a:t>
            </a:r>
            <a:r>
              <a:rPr lang="ru" sz="1900">
                <a:solidFill>
                  <a:srgbClr val="FFFFFF"/>
                </a:solidFill>
                <a:latin typeface="Montserrat"/>
                <a:ea typeface="Montserrat"/>
                <a:cs typeface="Montserrat"/>
                <a:sym typeface="Montserrat"/>
              </a:rPr>
              <a:t> элементов. Вывести на экран </a:t>
            </a:r>
            <a:r>
              <a:rPr i="1" lang="ru" sz="1900">
                <a:solidFill>
                  <a:srgbClr val="FFFFFF"/>
                </a:solidFill>
                <a:latin typeface="Montserrat"/>
                <a:ea typeface="Montserrat"/>
                <a:cs typeface="Montserrat"/>
                <a:sym typeface="Montserrat"/>
              </a:rPr>
              <a:t>M</a:t>
            </a:r>
            <a:r>
              <a:rPr lang="ru" sz="1900">
                <a:solidFill>
                  <a:srgbClr val="FFFFFF"/>
                </a:solidFill>
                <a:latin typeface="Montserrat"/>
                <a:ea typeface="Montserrat"/>
                <a:cs typeface="Montserrat"/>
                <a:sym typeface="Montserrat"/>
              </a:rPr>
              <a:t> элементов по индексам.</a:t>
            </a:r>
            <a:endParaRPr>
              <a:latin typeface="Lato"/>
              <a:ea typeface="Lato"/>
              <a:cs typeface="Lato"/>
              <a:sym typeface="Lato"/>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171" name="Google Shape;171;p18"/>
          <p:cNvSpPr/>
          <p:nvPr/>
        </p:nvSpPr>
        <p:spPr>
          <a:xfrm>
            <a:off x="3429175" y="2732800"/>
            <a:ext cx="1830600" cy="553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txBox="1"/>
          <p:nvPr/>
        </p:nvSpPr>
        <p:spPr>
          <a:xfrm>
            <a:off x="5380275" y="2732800"/>
            <a:ext cx="3246600" cy="64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ru" sz="1900">
                <a:solidFill>
                  <a:srgbClr val="FFFFFF"/>
                </a:solidFill>
                <a:latin typeface="Montserrat"/>
                <a:ea typeface="Montserrat"/>
                <a:cs typeface="Montserrat"/>
                <a:sym typeface="Montserrat"/>
              </a:rPr>
              <a:t>9 3 7 4 9</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a:p>
            <a:pPr indent="0" lvl="0" marL="0" rtl="0" algn="l">
              <a:spcBef>
                <a:spcPts val="0"/>
              </a:spcBef>
              <a:spcAft>
                <a:spcPts val="0"/>
              </a:spcAft>
              <a:buNone/>
            </a:pPr>
            <a:r>
              <a:t/>
            </a:r>
            <a:endParaRPr sz="1900"/>
          </a:p>
        </p:txBody>
      </p:sp>
      <p:sp>
        <p:nvSpPr>
          <p:cNvPr id="173" name="Google Shape;173;p18"/>
          <p:cNvSpPr txBox="1"/>
          <p:nvPr/>
        </p:nvSpPr>
        <p:spPr>
          <a:xfrm>
            <a:off x="2948700" y="3799875"/>
            <a:ext cx="4266600" cy="11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времени?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rPr b="1" i="1" lang="ru" sz="1900">
                <a:solidFill>
                  <a:srgbClr val="FFFFFF"/>
                </a:solidFill>
                <a:latin typeface="Montserrat"/>
                <a:ea typeface="Montserrat"/>
                <a:cs typeface="Montserrat"/>
                <a:sym typeface="Montserrat"/>
              </a:rPr>
              <a:t>Сложность по памяти?</a:t>
            </a:r>
            <a:endParaRPr b="1" i="1"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sz="19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